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58" r:id="rId2"/>
    <p:sldId id="262" r:id="rId3"/>
    <p:sldId id="261" r:id="rId4"/>
    <p:sldId id="259" r:id="rId5"/>
    <p:sldId id="257"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6" r:id="rId1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EC00"/>
    <a:srgbClr val="22272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83" autoAdjust="0"/>
    <p:restoredTop sz="94660"/>
  </p:normalViewPr>
  <p:slideViewPr>
    <p:cSldViewPr snapToGrid="0" showGuides="1">
      <p:cViewPr varScale="1">
        <p:scale>
          <a:sx n="89" d="100"/>
          <a:sy n="89" d="100"/>
        </p:scale>
        <p:origin x="264" y="67"/>
      </p:cViewPr>
      <p:guideLst>
        <p:guide orient="horz" pos="2228"/>
        <p:guide pos="3863"/>
      </p:guideLst>
    </p:cSldViewPr>
  </p:slideViewPr>
  <p:notesTextViewPr>
    <p:cViewPr>
      <p:scale>
        <a:sx n="1" d="1"/>
        <a:sy n="1" d="1"/>
      </p:scale>
      <p:origin x="0" y="0"/>
    </p:cViewPr>
  </p:notesTextViewPr>
  <p:notesViewPr>
    <p:cSldViewPr snapToGrid="0" showGuides="1">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CF0BBE55-FDC1-46B6-BE58-80257A79FE7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473B6710-4F92-4A7D-9480-D2FE48E212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2ABCF6-870E-48C7-A9FA-FC55553E0CAA}" type="datetimeFigureOut">
              <a:rPr kumimoji="1" lang="ja-JP" altLang="en-US" smtClean="0"/>
              <a:t>2021/12/8</a:t>
            </a:fld>
            <a:endParaRPr kumimoji="1" lang="ja-JP" altLang="en-US"/>
          </a:p>
        </p:txBody>
      </p:sp>
      <p:sp>
        <p:nvSpPr>
          <p:cNvPr id="4" name="フッター プレースホルダー 3">
            <a:extLst>
              <a:ext uri="{FF2B5EF4-FFF2-40B4-BE49-F238E27FC236}">
                <a16:creationId xmlns:a16="http://schemas.microsoft.com/office/drawing/2014/main" id="{F4775AD6-2EEC-4F61-81F6-837677F3AF9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8EE60D6A-A389-4727-9BF6-0429A0ED24A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991FC1-BBC5-46A2-A2BE-A3F492A93CD7}" type="slidenum">
              <a:rPr kumimoji="1" lang="ja-JP" altLang="en-US" smtClean="0"/>
              <a:t>‹#›</a:t>
            </a:fld>
            <a:endParaRPr kumimoji="1" lang="ja-JP" altLang="en-US"/>
          </a:p>
        </p:txBody>
      </p:sp>
    </p:spTree>
    <p:extLst>
      <p:ext uri="{BB962C8B-B14F-4D97-AF65-F5344CB8AC3E}">
        <p14:creationId xmlns:p14="http://schemas.microsoft.com/office/powerpoint/2010/main" val="24464207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40DC4C-1CF7-4681-934E-7AAB354F0246}" type="datetimeFigureOut">
              <a:rPr kumimoji="1" lang="ja-JP" altLang="en-US" smtClean="0"/>
              <a:t>2021/12/8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E9465-C21D-46D0-8A27-6E726CD245FE}" type="slidenum">
              <a:rPr kumimoji="1" lang="ja-JP" altLang="en-US" smtClean="0"/>
              <a:t>‹#›</a:t>
            </a:fld>
            <a:endParaRPr kumimoji="1" lang="ja-JP" altLang="en-US"/>
          </a:p>
        </p:txBody>
      </p:sp>
    </p:spTree>
    <p:extLst>
      <p:ext uri="{BB962C8B-B14F-4D97-AF65-F5344CB8AC3E}">
        <p14:creationId xmlns:p14="http://schemas.microsoft.com/office/powerpoint/2010/main" val="371951595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bg>
      <p:bgRef idx="1001">
        <a:schemeClr val="bg1"/>
      </p:bgRef>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6C05B5-4B75-4880-BF85-B3F0AED25C08}"/>
              </a:ext>
            </a:extLst>
          </p:cNvPr>
          <p:cNvSpPr>
            <a:spLocks noGrp="1"/>
          </p:cNvSpPr>
          <p:nvPr>
            <p:ph type="ctrTitle" hasCustomPrompt="1"/>
          </p:nvPr>
        </p:nvSpPr>
        <p:spPr>
          <a:xfrm>
            <a:off x="1" y="1516362"/>
            <a:ext cx="6761608" cy="3892399"/>
          </a:xfrm>
          <a:prstGeom prst="rect">
            <a:avLst/>
          </a:prstGeom>
        </p:spPr>
        <p:txBody>
          <a:bodyPr anchor="ctr"/>
          <a:lstStyle>
            <a:lvl1pPr algn="ctr">
              <a:defRPr sz="4800" b="0">
                <a:latin typeface="源ノ角ゴシック JP Heavy" panose="020B0A00000000000000" pitchFamily="34" charset="-128"/>
                <a:ea typeface="源ノ角ゴシック JP Heavy" panose="020B0A00000000000000" pitchFamily="34" charset="-128"/>
              </a:defRPr>
            </a:lvl1pPr>
          </a:lstStyle>
          <a:p>
            <a:r>
              <a:rPr kumimoji="1" lang="ja-JP" altLang="en-US" dirty="0"/>
              <a:t>タイトル</a:t>
            </a:r>
          </a:p>
        </p:txBody>
      </p:sp>
      <p:sp>
        <p:nvSpPr>
          <p:cNvPr id="4" name="日付プレースホルダー 3">
            <a:extLst>
              <a:ext uri="{FF2B5EF4-FFF2-40B4-BE49-F238E27FC236}">
                <a16:creationId xmlns:a16="http://schemas.microsoft.com/office/drawing/2014/main" id="{5E46526A-5A85-47D3-B79D-77BB07EA1A91}"/>
              </a:ext>
            </a:extLst>
          </p:cNvPr>
          <p:cNvSpPr>
            <a:spLocks noGrp="1"/>
          </p:cNvSpPr>
          <p:nvPr>
            <p:ph type="dt" sz="half" idx="10"/>
          </p:nvPr>
        </p:nvSpPr>
        <p:spPr>
          <a:xfrm>
            <a:off x="87702" y="6380911"/>
            <a:ext cx="2743200" cy="365125"/>
          </a:xfrm>
          <a:prstGeom prst="rect">
            <a:avLst/>
          </a:prstGeom>
        </p:spPr>
        <p:txBody>
          <a:bodyPr/>
          <a:lstStyle>
            <a:lvl1pPr>
              <a:defRPr>
                <a:latin typeface="源ノ角ゴシック JP Light" panose="020B0300000000000000" pitchFamily="34" charset="-128"/>
                <a:ea typeface="源ノ角ゴシック JP Light" panose="020B0300000000000000" pitchFamily="34" charset="-128"/>
              </a:defRPr>
            </a:lvl1pPr>
          </a:lstStyle>
          <a:p>
            <a:endParaRPr lang="ja-JP" altLang="en-US" dirty="0"/>
          </a:p>
        </p:txBody>
      </p:sp>
      <p:sp>
        <p:nvSpPr>
          <p:cNvPr id="5" name="フッター プレースホルダー 4">
            <a:extLst>
              <a:ext uri="{FF2B5EF4-FFF2-40B4-BE49-F238E27FC236}">
                <a16:creationId xmlns:a16="http://schemas.microsoft.com/office/drawing/2014/main" id="{1CF1EB6B-5E90-47BE-89AC-B389037DCBAF}"/>
              </a:ext>
            </a:extLst>
          </p:cNvPr>
          <p:cNvSpPr>
            <a:spLocks noGrp="1"/>
          </p:cNvSpPr>
          <p:nvPr>
            <p:ph type="ftr" sz="quarter" idx="11"/>
          </p:nvPr>
        </p:nvSpPr>
        <p:spPr>
          <a:xfrm>
            <a:off x="7989498" y="6386901"/>
            <a:ext cx="4114800" cy="365125"/>
          </a:xfrm>
          <a:prstGeom prst="rect">
            <a:avLst/>
          </a:prstGeom>
        </p:spPr>
        <p:txBody>
          <a:bodyPr/>
          <a:lstStyle>
            <a:lvl1pPr>
              <a:defRPr>
                <a:latin typeface="源ノ角ゴシック JP Light" panose="020B0300000000000000" pitchFamily="34" charset="-128"/>
                <a:ea typeface="源ノ角ゴシック JP Light" panose="020B0300000000000000" pitchFamily="34" charset="-128"/>
              </a:defRPr>
            </a:lvl1pPr>
          </a:lstStyle>
          <a:p>
            <a:pPr algn="r"/>
            <a:r>
              <a:rPr lang="ja-JP" altLang="en-US"/>
              <a:t>大久保雄大　物理学セミナー</a:t>
            </a:r>
            <a:endParaRPr lang="ja-JP" altLang="en-US" dirty="0"/>
          </a:p>
        </p:txBody>
      </p:sp>
      <p:sp>
        <p:nvSpPr>
          <p:cNvPr id="6" name="スライド番号プレースホルダー 5">
            <a:extLst>
              <a:ext uri="{FF2B5EF4-FFF2-40B4-BE49-F238E27FC236}">
                <a16:creationId xmlns:a16="http://schemas.microsoft.com/office/drawing/2014/main" id="{5CDE14D4-A3DA-4DE3-8853-D4DCCB5FE402}"/>
              </a:ext>
            </a:extLst>
          </p:cNvPr>
          <p:cNvSpPr>
            <a:spLocks noGrp="1"/>
          </p:cNvSpPr>
          <p:nvPr>
            <p:ph type="sldNum" sz="quarter" idx="12"/>
          </p:nvPr>
        </p:nvSpPr>
        <p:spPr/>
        <p:txBody>
          <a:bodyPr/>
          <a:lstStyle/>
          <a:p>
            <a:fld id="{61879640-5F62-4E0A-A9C8-B40503558107}" type="slidenum">
              <a:rPr kumimoji="1" lang="ja-JP" altLang="en-US" smtClean="0"/>
              <a:t>‹#›</a:t>
            </a:fld>
            <a:endParaRPr kumimoji="1" lang="ja-JP" altLang="en-US"/>
          </a:p>
        </p:txBody>
      </p:sp>
      <p:grpSp>
        <p:nvGrpSpPr>
          <p:cNvPr id="10" name="グループ化 9">
            <a:extLst>
              <a:ext uri="{FF2B5EF4-FFF2-40B4-BE49-F238E27FC236}">
                <a16:creationId xmlns:a16="http://schemas.microsoft.com/office/drawing/2014/main" id="{63EB155A-3F04-46B0-807F-F30B3325C471}"/>
              </a:ext>
            </a:extLst>
          </p:cNvPr>
          <p:cNvGrpSpPr/>
          <p:nvPr userDrawn="1"/>
        </p:nvGrpSpPr>
        <p:grpSpPr>
          <a:xfrm>
            <a:off x="6824181" y="1378057"/>
            <a:ext cx="5114089" cy="4169008"/>
            <a:chOff x="6720664" y="1332013"/>
            <a:chExt cx="5114089" cy="4169008"/>
          </a:xfrm>
        </p:grpSpPr>
        <p:pic>
          <p:nvPicPr>
            <p:cNvPr id="9" name="図 8">
              <a:extLst>
                <a:ext uri="{FF2B5EF4-FFF2-40B4-BE49-F238E27FC236}">
                  <a16:creationId xmlns:a16="http://schemas.microsoft.com/office/drawing/2014/main" id="{90DCBF18-AFAD-4989-98E2-F793A98D10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87" r="4334"/>
            <a:stretch/>
          </p:blipFill>
          <p:spPr>
            <a:xfrm>
              <a:off x="6967267" y="1356979"/>
              <a:ext cx="4804913" cy="4069433"/>
            </a:xfrm>
            <a:prstGeom prst="rect">
              <a:avLst/>
            </a:prstGeom>
          </p:spPr>
        </p:pic>
        <p:sp>
          <p:nvSpPr>
            <p:cNvPr id="7" name="四角形: 角を丸くする 6">
              <a:extLst>
                <a:ext uri="{FF2B5EF4-FFF2-40B4-BE49-F238E27FC236}">
                  <a16:creationId xmlns:a16="http://schemas.microsoft.com/office/drawing/2014/main" id="{ACBE9A75-755F-4534-9756-F3D3DD803A2F}"/>
                </a:ext>
              </a:extLst>
            </p:cNvPr>
            <p:cNvSpPr/>
            <p:nvPr userDrawn="1"/>
          </p:nvSpPr>
          <p:spPr>
            <a:xfrm>
              <a:off x="6720664" y="1332013"/>
              <a:ext cx="5114089" cy="4169008"/>
            </a:xfrm>
            <a:prstGeom prst="roundRect">
              <a:avLst>
                <a:gd name="adj" fmla="val 0"/>
              </a:avLst>
            </a:prstGeom>
            <a:noFill/>
            <a:ln w="762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49529134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C8C74E-F317-4248-9FD0-D75279B156BF}"/>
              </a:ext>
            </a:extLst>
          </p:cNvPr>
          <p:cNvSpPr>
            <a:spLocks noGrp="1"/>
          </p:cNvSpPr>
          <p:nvPr>
            <p:ph type="title"/>
          </p:nvPr>
        </p:nvSpPr>
        <p:spPr>
          <a:xfrm>
            <a:off x="475891" y="252981"/>
            <a:ext cx="10515600" cy="1325563"/>
          </a:xfrm>
          <a:prstGeom prst="rect">
            <a:avLst/>
          </a:prstGeom>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AC5B28E-6DF1-42DF-82EE-B6ECEDD8F1C5}"/>
              </a:ext>
            </a:extLst>
          </p:cNvPr>
          <p:cNvSpPr>
            <a:spLocks noGrp="1"/>
          </p:cNvSpPr>
          <p:nvPr>
            <p:ph type="body" orient="vert" idx="1"/>
          </p:nvPr>
        </p:nvSpPr>
        <p:spPr>
          <a:xfrm>
            <a:off x="838200" y="1825625"/>
            <a:ext cx="10515600" cy="4351338"/>
          </a:xfrm>
          <a:prstGeom prst="rect">
            <a:avLst/>
          </a:prstGeo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7B55A71-4EC2-4DA5-893C-45C383D86198}"/>
              </a:ext>
            </a:extLst>
          </p:cNvPr>
          <p:cNvSpPr>
            <a:spLocks noGrp="1"/>
          </p:cNvSpPr>
          <p:nvPr>
            <p:ph type="sldNum" sz="quarter" idx="12"/>
          </p:nvPr>
        </p:nvSpPr>
        <p:spPr/>
        <p:txBody>
          <a:bodyPr/>
          <a:lstStyle/>
          <a:p>
            <a:fld id="{61879640-5F62-4E0A-A9C8-B40503558107}" type="slidenum">
              <a:rPr kumimoji="1" lang="ja-JP" altLang="en-US" smtClean="0"/>
              <a:t>‹#›</a:t>
            </a:fld>
            <a:endParaRPr kumimoji="1" lang="ja-JP" altLang="en-US"/>
          </a:p>
        </p:txBody>
      </p:sp>
      <p:sp>
        <p:nvSpPr>
          <p:cNvPr id="8" name="四角形: 角を丸くする 7">
            <a:extLst>
              <a:ext uri="{FF2B5EF4-FFF2-40B4-BE49-F238E27FC236}">
                <a16:creationId xmlns:a16="http://schemas.microsoft.com/office/drawing/2014/main" id="{C4977296-EABB-42B2-A081-3D9A9472F64F}"/>
              </a:ext>
            </a:extLst>
          </p:cNvPr>
          <p:cNvSpPr/>
          <p:nvPr userDrawn="1"/>
        </p:nvSpPr>
        <p:spPr>
          <a:xfrm>
            <a:off x="474455" y="-8626"/>
            <a:ext cx="3122760" cy="681487"/>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2000" b="0" dirty="0">
              <a:latin typeface="凸版文久見出しゴシック Std EB" panose="020B0900000000000000" pitchFamily="34" charset="-128"/>
              <a:ea typeface="凸版文久見出しゴシック Std EB" panose="020B0900000000000000" pitchFamily="34" charset="-128"/>
            </a:endParaRPr>
          </a:p>
        </p:txBody>
      </p:sp>
    </p:spTree>
    <p:extLst>
      <p:ext uri="{BB962C8B-B14F-4D97-AF65-F5344CB8AC3E}">
        <p14:creationId xmlns:p14="http://schemas.microsoft.com/office/powerpoint/2010/main" val="838541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24CEDE51-18B5-48AE-A8BB-D2A450F37667}"/>
              </a:ext>
            </a:extLst>
          </p:cNvPr>
          <p:cNvSpPr>
            <a:spLocks noGrp="1"/>
          </p:cNvSpPr>
          <p:nvPr>
            <p:ph type="title" orient="vert"/>
          </p:nvPr>
        </p:nvSpPr>
        <p:spPr>
          <a:xfrm>
            <a:off x="8724900" y="365125"/>
            <a:ext cx="2628900" cy="5811838"/>
          </a:xfrm>
          <a:prstGeom prst="rect">
            <a:avLst/>
          </a:prstGeo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259C8B7-0701-417C-AAA0-0117131D9EBA}"/>
              </a:ext>
            </a:extLst>
          </p:cNvPr>
          <p:cNvSpPr>
            <a:spLocks noGrp="1"/>
          </p:cNvSpPr>
          <p:nvPr>
            <p:ph type="body" orient="vert" idx="1"/>
          </p:nvPr>
        </p:nvSpPr>
        <p:spPr>
          <a:xfrm>
            <a:off x="838200" y="365125"/>
            <a:ext cx="7734300" cy="5811838"/>
          </a:xfrm>
          <a:prstGeom prst="rect">
            <a:avLst/>
          </a:prstGeo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DD8DB653-1444-4CEB-859A-57484E3657DD}"/>
              </a:ext>
            </a:extLst>
          </p:cNvPr>
          <p:cNvSpPr>
            <a:spLocks noGrp="1"/>
          </p:cNvSpPr>
          <p:nvPr>
            <p:ph type="sldNum" sz="quarter" idx="12"/>
          </p:nvPr>
        </p:nvSpPr>
        <p:spPr/>
        <p:txBody>
          <a:bodyPr/>
          <a:lstStyle/>
          <a:p>
            <a:fld id="{61879640-5F62-4E0A-A9C8-B40503558107}" type="slidenum">
              <a:rPr kumimoji="1" lang="ja-JP" altLang="en-US" smtClean="0"/>
              <a:t>‹#›</a:t>
            </a:fld>
            <a:endParaRPr kumimoji="1" lang="ja-JP" altLang="en-US"/>
          </a:p>
        </p:txBody>
      </p:sp>
      <p:sp>
        <p:nvSpPr>
          <p:cNvPr id="8" name="四角形: 角を丸くする 7">
            <a:extLst>
              <a:ext uri="{FF2B5EF4-FFF2-40B4-BE49-F238E27FC236}">
                <a16:creationId xmlns:a16="http://schemas.microsoft.com/office/drawing/2014/main" id="{B4E0EB55-62AD-4D46-97AD-3BD2157BF308}"/>
              </a:ext>
            </a:extLst>
          </p:cNvPr>
          <p:cNvSpPr/>
          <p:nvPr userDrawn="1"/>
        </p:nvSpPr>
        <p:spPr>
          <a:xfrm>
            <a:off x="474455" y="-8626"/>
            <a:ext cx="3122760" cy="681487"/>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2000" b="0" dirty="0">
              <a:latin typeface="凸版文久見出しゴシック Std EB" panose="020B0900000000000000" pitchFamily="34" charset="-128"/>
              <a:ea typeface="凸版文久見出しゴシック Std EB" panose="020B0900000000000000" pitchFamily="34" charset="-128"/>
            </a:endParaRPr>
          </a:p>
        </p:txBody>
      </p:sp>
    </p:spTree>
    <p:extLst>
      <p:ext uri="{BB962C8B-B14F-4D97-AF65-F5344CB8AC3E}">
        <p14:creationId xmlns:p14="http://schemas.microsoft.com/office/powerpoint/2010/main" val="1159210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019B726-4BE8-4E8D-9670-138370B4EB4A}"/>
              </a:ext>
            </a:extLst>
          </p:cNvPr>
          <p:cNvSpPr>
            <a:spLocks noGrp="1"/>
          </p:cNvSpPr>
          <p:nvPr>
            <p:ph idx="1"/>
          </p:nvPr>
        </p:nvSpPr>
        <p:spPr>
          <a:xfrm>
            <a:off x="674298" y="1253331"/>
            <a:ext cx="10515600" cy="435133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C9586BE6-59ED-4335-8C58-3BB52324009A}"/>
              </a:ext>
            </a:extLst>
          </p:cNvPr>
          <p:cNvSpPr>
            <a:spLocks noGrp="1"/>
          </p:cNvSpPr>
          <p:nvPr>
            <p:ph type="sldNum" sz="quarter" idx="12"/>
          </p:nvPr>
        </p:nvSpPr>
        <p:spPr/>
        <p:txBody>
          <a:bodyPr/>
          <a:lstStyle/>
          <a:p>
            <a:fld id="{61879640-5F62-4E0A-A9C8-B40503558107}" type="slidenum">
              <a:rPr kumimoji="1" lang="ja-JP" altLang="en-US" smtClean="0"/>
              <a:t>‹#›</a:t>
            </a:fld>
            <a:endParaRPr kumimoji="1" lang="ja-JP" altLang="en-US"/>
          </a:p>
        </p:txBody>
      </p:sp>
      <p:sp>
        <p:nvSpPr>
          <p:cNvPr id="9" name="四角形: 角を丸くする 8">
            <a:extLst>
              <a:ext uri="{FF2B5EF4-FFF2-40B4-BE49-F238E27FC236}">
                <a16:creationId xmlns:a16="http://schemas.microsoft.com/office/drawing/2014/main" id="{A32838A1-45A4-4B3B-805B-75DEE1D5CBD9}"/>
              </a:ext>
            </a:extLst>
          </p:cNvPr>
          <p:cNvSpPr/>
          <p:nvPr userDrawn="1"/>
        </p:nvSpPr>
        <p:spPr>
          <a:xfrm>
            <a:off x="474454" y="-8626"/>
            <a:ext cx="3648971" cy="681487"/>
          </a:xfrm>
          <a:prstGeom prst="roundRect">
            <a:avLst>
              <a:gd name="adj"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2000" b="0" dirty="0">
              <a:latin typeface="凸版文久見出しゴシック Std EB" panose="020B0900000000000000" pitchFamily="34" charset="-128"/>
              <a:ea typeface="凸版文久見出しゴシック Std EB" panose="020B0900000000000000" pitchFamily="34" charset="-128"/>
            </a:endParaRPr>
          </a:p>
        </p:txBody>
      </p:sp>
    </p:spTree>
    <p:extLst>
      <p:ext uri="{BB962C8B-B14F-4D97-AF65-F5344CB8AC3E}">
        <p14:creationId xmlns:p14="http://schemas.microsoft.com/office/powerpoint/2010/main" val="3281563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00EA48-5CF6-465D-B58A-9E517AEC09A4}"/>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40B2A98-42C0-4A93-BD5B-A18C3E4FBFD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6" name="スライド番号プレースホルダー 5">
            <a:extLst>
              <a:ext uri="{FF2B5EF4-FFF2-40B4-BE49-F238E27FC236}">
                <a16:creationId xmlns:a16="http://schemas.microsoft.com/office/drawing/2014/main" id="{7C73506F-60B5-42E1-9525-AC2335E7C97B}"/>
              </a:ext>
            </a:extLst>
          </p:cNvPr>
          <p:cNvSpPr>
            <a:spLocks noGrp="1"/>
          </p:cNvSpPr>
          <p:nvPr>
            <p:ph type="sldNum" sz="quarter" idx="12"/>
          </p:nvPr>
        </p:nvSpPr>
        <p:spPr/>
        <p:txBody>
          <a:bodyPr/>
          <a:lstStyle/>
          <a:p>
            <a:fld id="{61879640-5F62-4E0A-A9C8-B40503558107}" type="slidenum">
              <a:rPr kumimoji="1" lang="ja-JP" altLang="en-US" smtClean="0"/>
              <a:t>‹#›</a:t>
            </a:fld>
            <a:endParaRPr kumimoji="1" lang="ja-JP" altLang="en-US"/>
          </a:p>
        </p:txBody>
      </p:sp>
      <p:sp>
        <p:nvSpPr>
          <p:cNvPr id="10" name="四角形: 角を丸くする 9">
            <a:extLst>
              <a:ext uri="{FF2B5EF4-FFF2-40B4-BE49-F238E27FC236}">
                <a16:creationId xmlns:a16="http://schemas.microsoft.com/office/drawing/2014/main" id="{2D7FA907-E660-4351-AF52-A0AC98F87B13}"/>
              </a:ext>
            </a:extLst>
          </p:cNvPr>
          <p:cNvSpPr/>
          <p:nvPr userDrawn="1"/>
        </p:nvSpPr>
        <p:spPr>
          <a:xfrm>
            <a:off x="474454" y="-8626"/>
            <a:ext cx="3648971" cy="681487"/>
          </a:xfrm>
          <a:prstGeom prst="roundRect">
            <a:avLst>
              <a:gd name="adj"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2000" b="0" dirty="0">
              <a:latin typeface="凸版文久見出しゴシック Std EB" panose="020B0900000000000000" pitchFamily="34" charset="-128"/>
              <a:ea typeface="凸版文久見出しゴシック Std EB" panose="020B0900000000000000" pitchFamily="34" charset="-128"/>
            </a:endParaRPr>
          </a:p>
        </p:txBody>
      </p:sp>
    </p:spTree>
    <p:extLst>
      <p:ext uri="{BB962C8B-B14F-4D97-AF65-F5344CB8AC3E}">
        <p14:creationId xmlns:p14="http://schemas.microsoft.com/office/powerpoint/2010/main" val="3963058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BC6704-9048-4C7E-9FF2-988DD51D5209}"/>
              </a:ext>
            </a:extLst>
          </p:cNvPr>
          <p:cNvSpPr>
            <a:spLocks noGrp="1"/>
          </p:cNvSpPr>
          <p:nvPr>
            <p:ph type="title"/>
          </p:nvPr>
        </p:nvSpPr>
        <p:spPr>
          <a:xfrm>
            <a:off x="475891" y="252981"/>
            <a:ext cx="10515600" cy="1325563"/>
          </a:xfrm>
          <a:prstGeom prst="rect">
            <a:avLst/>
          </a:prstGeom>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04046FC-8911-4CDA-8FD0-AAE4762039E0}"/>
              </a:ext>
            </a:extLst>
          </p:cNvPr>
          <p:cNvSpPr>
            <a:spLocks noGrp="1"/>
          </p:cNvSpPr>
          <p:nvPr>
            <p:ph sz="half" idx="1"/>
          </p:nvPr>
        </p:nvSpPr>
        <p:spPr>
          <a:xfrm>
            <a:off x="838200" y="1825625"/>
            <a:ext cx="5181600" cy="435133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76B773C-254E-4923-BAB7-CD34E425084F}"/>
              </a:ext>
            </a:extLst>
          </p:cNvPr>
          <p:cNvSpPr>
            <a:spLocks noGrp="1"/>
          </p:cNvSpPr>
          <p:nvPr>
            <p:ph sz="half" idx="2"/>
          </p:nvPr>
        </p:nvSpPr>
        <p:spPr>
          <a:xfrm>
            <a:off x="6172200" y="1825625"/>
            <a:ext cx="5181600" cy="435133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スライド番号プレースホルダー 6">
            <a:extLst>
              <a:ext uri="{FF2B5EF4-FFF2-40B4-BE49-F238E27FC236}">
                <a16:creationId xmlns:a16="http://schemas.microsoft.com/office/drawing/2014/main" id="{54C3A385-3538-4CFB-B986-113291B273F2}"/>
              </a:ext>
            </a:extLst>
          </p:cNvPr>
          <p:cNvSpPr>
            <a:spLocks noGrp="1"/>
          </p:cNvSpPr>
          <p:nvPr>
            <p:ph type="sldNum" sz="quarter" idx="12"/>
          </p:nvPr>
        </p:nvSpPr>
        <p:spPr/>
        <p:txBody>
          <a:bodyPr/>
          <a:lstStyle/>
          <a:p>
            <a:fld id="{61879640-5F62-4E0A-A9C8-B40503558107}" type="slidenum">
              <a:rPr kumimoji="1" lang="ja-JP" altLang="en-US" smtClean="0"/>
              <a:t>‹#›</a:t>
            </a:fld>
            <a:endParaRPr kumimoji="1" lang="ja-JP" altLang="en-US"/>
          </a:p>
        </p:txBody>
      </p:sp>
      <p:sp>
        <p:nvSpPr>
          <p:cNvPr id="11" name="四角形: 角を丸くする 10">
            <a:extLst>
              <a:ext uri="{FF2B5EF4-FFF2-40B4-BE49-F238E27FC236}">
                <a16:creationId xmlns:a16="http://schemas.microsoft.com/office/drawing/2014/main" id="{DD211D14-B868-48D1-9B49-39F703091D9E}"/>
              </a:ext>
            </a:extLst>
          </p:cNvPr>
          <p:cNvSpPr/>
          <p:nvPr userDrawn="1"/>
        </p:nvSpPr>
        <p:spPr>
          <a:xfrm>
            <a:off x="474454" y="-8626"/>
            <a:ext cx="3648971" cy="681487"/>
          </a:xfrm>
          <a:prstGeom prst="roundRect">
            <a:avLst>
              <a:gd name="adj"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2000" b="0" dirty="0">
              <a:latin typeface="凸版文久見出しゴシック Std EB" panose="020B0900000000000000" pitchFamily="34" charset="-128"/>
              <a:ea typeface="凸版文久見出しゴシック Std EB" panose="020B0900000000000000" pitchFamily="34" charset="-128"/>
            </a:endParaRPr>
          </a:p>
        </p:txBody>
      </p:sp>
    </p:spTree>
    <p:extLst>
      <p:ext uri="{BB962C8B-B14F-4D97-AF65-F5344CB8AC3E}">
        <p14:creationId xmlns:p14="http://schemas.microsoft.com/office/powerpoint/2010/main" val="3098279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BA0CA7-0155-4ECE-B1FC-F9EC438BB748}"/>
              </a:ext>
            </a:extLst>
          </p:cNvPr>
          <p:cNvSpPr>
            <a:spLocks noGrp="1"/>
          </p:cNvSpPr>
          <p:nvPr>
            <p:ph type="title"/>
          </p:nvPr>
        </p:nvSpPr>
        <p:spPr>
          <a:xfrm>
            <a:off x="839788" y="365125"/>
            <a:ext cx="10515600" cy="1325563"/>
          </a:xfrm>
          <a:prstGeom prst="rect">
            <a:avLst/>
          </a:prstGeo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84AD32A-58B6-4C9A-982C-A04FF7AA327F}"/>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1D7F49E-6633-4C60-B5FB-92FFC9FF0319}"/>
              </a:ext>
            </a:extLst>
          </p:cNvPr>
          <p:cNvSpPr>
            <a:spLocks noGrp="1"/>
          </p:cNvSpPr>
          <p:nvPr>
            <p:ph sz="half" idx="2"/>
          </p:nvPr>
        </p:nvSpPr>
        <p:spPr>
          <a:xfrm>
            <a:off x="839788" y="2505075"/>
            <a:ext cx="5157787" cy="368458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7FD54DE-7011-4D7B-8EDA-937D218DB25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460D4D0-05BB-4619-A44F-5AFF1196D9F7}"/>
              </a:ext>
            </a:extLst>
          </p:cNvPr>
          <p:cNvSpPr>
            <a:spLocks noGrp="1"/>
          </p:cNvSpPr>
          <p:nvPr>
            <p:ph sz="quarter" idx="4"/>
          </p:nvPr>
        </p:nvSpPr>
        <p:spPr>
          <a:xfrm>
            <a:off x="6172200" y="2505075"/>
            <a:ext cx="5183188" cy="3684588"/>
          </a:xfrm>
          <a:prstGeom prst="rect">
            <a:avLst/>
          </a:prstGeo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9" name="スライド番号プレースホルダー 8">
            <a:extLst>
              <a:ext uri="{FF2B5EF4-FFF2-40B4-BE49-F238E27FC236}">
                <a16:creationId xmlns:a16="http://schemas.microsoft.com/office/drawing/2014/main" id="{D92FBEEF-3036-48A8-91D0-9788BAEAB655}"/>
              </a:ext>
            </a:extLst>
          </p:cNvPr>
          <p:cNvSpPr>
            <a:spLocks noGrp="1"/>
          </p:cNvSpPr>
          <p:nvPr>
            <p:ph type="sldNum" sz="quarter" idx="12"/>
          </p:nvPr>
        </p:nvSpPr>
        <p:spPr/>
        <p:txBody>
          <a:bodyPr/>
          <a:lstStyle/>
          <a:p>
            <a:fld id="{61879640-5F62-4E0A-A9C8-B40503558107}" type="slidenum">
              <a:rPr kumimoji="1" lang="ja-JP" altLang="en-US" smtClean="0"/>
              <a:t>‹#›</a:t>
            </a:fld>
            <a:endParaRPr kumimoji="1" lang="ja-JP" altLang="en-US"/>
          </a:p>
        </p:txBody>
      </p:sp>
      <p:sp>
        <p:nvSpPr>
          <p:cNvPr id="13" name="四角形: 角を丸くする 12">
            <a:extLst>
              <a:ext uri="{FF2B5EF4-FFF2-40B4-BE49-F238E27FC236}">
                <a16:creationId xmlns:a16="http://schemas.microsoft.com/office/drawing/2014/main" id="{906D7554-8F8B-4392-8491-60B19FB269B5}"/>
              </a:ext>
            </a:extLst>
          </p:cNvPr>
          <p:cNvSpPr/>
          <p:nvPr userDrawn="1"/>
        </p:nvSpPr>
        <p:spPr>
          <a:xfrm>
            <a:off x="474454" y="-8626"/>
            <a:ext cx="3648971" cy="681487"/>
          </a:xfrm>
          <a:prstGeom prst="roundRect">
            <a:avLst>
              <a:gd name="adj"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2000" b="0" dirty="0">
              <a:latin typeface="凸版文久見出しゴシック Std EB" panose="020B0900000000000000" pitchFamily="34" charset="-128"/>
              <a:ea typeface="凸版文久見出しゴシック Std EB" panose="020B0900000000000000" pitchFamily="34" charset="-128"/>
            </a:endParaRPr>
          </a:p>
        </p:txBody>
      </p:sp>
    </p:spTree>
    <p:extLst>
      <p:ext uri="{BB962C8B-B14F-4D97-AF65-F5344CB8AC3E}">
        <p14:creationId xmlns:p14="http://schemas.microsoft.com/office/powerpoint/2010/main" val="2108289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219CBB-24C9-4BDD-B06C-1AD721B182FA}"/>
              </a:ext>
            </a:extLst>
          </p:cNvPr>
          <p:cNvSpPr>
            <a:spLocks noGrp="1"/>
          </p:cNvSpPr>
          <p:nvPr>
            <p:ph type="title"/>
          </p:nvPr>
        </p:nvSpPr>
        <p:spPr>
          <a:xfrm>
            <a:off x="475891" y="252981"/>
            <a:ext cx="10515600" cy="1325563"/>
          </a:xfrm>
          <a:prstGeom prst="rect">
            <a:avLst/>
          </a:prstGeom>
        </p:spPr>
        <p:txBody>
          <a:bodyPr/>
          <a:lstStyle/>
          <a:p>
            <a:r>
              <a:rPr kumimoji="1" lang="ja-JP" altLang="en-US"/>
              <a:t>マスター タイトルの書式設定</a:t>
            </a:r>
          </a:p>
        </p:txBody>
      </p:sp>
      <p:sp>
        <p:nvSpPr>
          <p:cNvPr id="5" name="スライド番号プレースホルダー 4">
            <a:extLst>
              <a:ext uri="{FF2B5EF4-FFF2-40B4-BE49-F238E27FC236}">
                <a16:creationId xmlns:a16="http://schemas.microsoft.com/office/drawing/2014/main" id="{53627D87-03A1-45C5-A054-2FE56A1E5D16}"/>
              </a:ext>
            </a:extLst>
          </p:cNvPr>
          <p:cNvSpPr>
            <a:spLocks noGrp="1"/>
          </p:cNvSpPr>
          <p:nvPr>
            <p:ph type="sldNum" sz="quarter" idx="12"/>
          </p:nvPr>
        </p:nvSpPr>
        <p:spPr/>
        <p:txBody>
          <a:bodyPr/>
          <a:lstStyle/>
          <a:p>
            <a:fld id="{61879640-5F62-4E0A-A9C8-B40503558107}" type="slidenum">
              <a:rPr kumimoji="1" lang="ja-JP" altLang="en-US" smtClean="0"/>
              <a:t>‹#›</a:t>
            </a:fld>
            <a:endParaRPr kumimoji="1" lang="ja-JP" altLang="en-US"/>
          </a:p>
        </p:txBody>
      </p:sp>
      <p:sp>
        <p:nvSpPr>
          <p:cNvPr id="9" name="四角形: 角を丸くする 8">
            <a:extLst>
              <a:ext uri="{FF2B5EF4-FFF2-40B4-BE49-F238E27FC236}">
                <a16:creationId xmlns:a16="http://schemas.microsoft.com/office/drawing/2014/main" id="{B2F5683D-0B97-4219-912E-43CE51059EC2}"/>
              </a:ext>
            </a:extLst>
          </p:cNvPr>
          <p:cNvSpPr/>
          <p:nvPr userDrawn="1"/>
        </p:nvSpPr>
        <p:spPr>
          <a:xfrm>
            <a:off x="474454" y="-8626"/>
            <a:ext cx="3648971" cy="681487"/>
          </a:xfrm>
          <a:prstGeom prst="roundRect">
            <a:avLst>
              <a:gd name="adj"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2000" b="0" dirty="0">
              <a:latin typeface="凸版文久見出しゴシック Std EB" panose="020B0900000000000000" pitchFamily="34" charset="-128"/>
              <a:ea typeface="凸版文久見出しゴシック Std EB" panose="020B0900000000000000" pitchFamily="34" charset="-128"/>
            </a:endParaRPr>
          </a:p>
        </p:txBody>
      </p:sp>
    </p:spTree>
    <p:extLst>
      <p:ext uri="{BB962C8B-B14F-4D97-AF65-F5344CB8AC3E}">
        <p14:creationId xmlns:p14="http://schemas.microsoft.com/office/powerpoint/2010/main" val="4212319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6B19FFAE-D8A8-4AAD-B39D-10B64E74EC2E}"/>
              </a:ext>
            </a:extLst>
          </p:cNvPr>
          <p:cNvSpPr>
            <a:spLocks noGrp="1"/>
          </p:cNvSpPr>
          <p:nvPr>
            <p:ph type="sldNum" sz="quarter" idx="12"/>
          </p:nvPr>
        </p:nvSpPr>
        <p:spPr/>
        <p:txBody>
          <a:bodyPr/>
          <a:lstStyle/>
          <a:p>
            <a:fld id="{61879640-5F62-4E0A-A9C8-B40503558107}" type="slidenum">
              <a:rPr kumimoji="1" lang="ja-JP" altLang="en-US" smtClean="0"/>
              <a:t>‹#›</a:t>
            </a:fld>
            <a:endParaRPr kumimoji="1" lang="ja-JP" altLang="en-US"/>
          </a:p>
        </p:txBody>
      </p:sp>
      <p:sp>
        <p:nvSpPr>
          <p:cNvPr id="7" name="四角形: 角を丸くする 6">
            <a:extLst>
              <a:ext uri="{FF2B5EF4-FFF2-40B4-BE49-F238E27FC236}">
                <a16:creationId xmlns:a16="http://schemas.microsoft.com/office/drawing/2014/main" id="{D327E315-0AFD-4EEB-B8A6-34CD7C45813C}"/>
              </a:ext>
            </a:extLst>
          </p:cNvPr>
          <p:cNvSpPr/>
          <p:nvPr userDrawn="1"/>
        </p:nvSpPr>
        <p:spPr>
          <a:xfrm>
            <a:off x="474454" y="-8626"/>
            <a:ext cx="3648971" cy="681487"/>
          </a:xfrm>
          <a:prstGeom prst="roundRect">
            <a:avLst>
              <a:gd name="adj"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2000" b="0" dirty="0">
              <a:latin typeface="凸版文久見出しゴシック Std EB" panose="020B0900000000000000" pitchFamily="34" charset="-128"/>
              <a:ea typeface="凸版文久見出しゴシック Std EB" panose="020B0900000000000000" pitchFamily="34" charset="-128"/>
            </a:endParaRPr>
          </a:p>
        </p:txBody>
      </p:sp>
    </p:spTree>
    <p:extLst>
      <p:ext uri="{BB962C8B-B14F-4D97-AF65-F5344CB8AC3E}">
        <p14:creationId xmlns:p14="http://schemas.microsoft.com/office/powerpoint/2010/main" val="1548320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B5B91B-5F28-4750-97F6-EC25EED9D27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01A1856-2ED0-419A-8C44-1AAC10794C9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1425B7E-CEC2-4C12-B466-093DCCD84856}"/>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7" name="スライド番号プレースホルダー 6">
            <a:extLst>
              <a:ext uri="{FF2B5EF4-FFF2-40B4-BE49-F238E27FC236}">
                <a16:creationId xmlns:a16="http://schemas.microsoft.com/office/drawing/2014/main" id="{1710ACEC-9E54-44AE-8240-502C2B1E64C8}"/>
              </a:ext>
            </a:extLst>
          </p:cNvPr>
          <p:cNvSpPr>
            <a:spLocks noGrp="1"/>
          </p:cNvSpPr>
          <p:nvPr>
            <p:ph type="sldNum" sz="quarter" idx="12"/>
          </p:nvPr>
        </p:nvSpPr>
        <p:spPr/>
        <p:txBody>
          <a:bodyPr/>
          <a:lstStyle/>
          <a:p>
            <a:fld id="{61879640-5F62-4E0A-A9C8-B40503558107}" type="slidenum">
              <a:rPr kumimoji="1" lang="ja-JP" altLang="en-US" smtClean="0"/>
              <a:t>‹#›</a:t>
            </a:fld>
            <a:endParaRPr kumimoji="1" lang="ja-JP" altLang="en-US"/>
          </a:p>
        </p:txBody>
      </p:sp>
      <p:sp>
        <p:nvSpPr>
          <p:cNvPr id="9" name="四角形: 角を丸くする 8">
            <a:extLst>
              <a:ext uri="{FF2B5EF4-FFF2-40B4-BE49-F238E27FC236}">
                <a16:creationId xmlns:a16="http://schemas.microsoft.com/office/drawing/2014/main" id="{DA032B3C-3D13-4024-8F13-9877D349C3C3}"/>
              </a:ext>
            </a:extLst>
          </p:cNvPr>
          <p:cNvSpPr/>
          <p:nvPr userDrawn="1"/>
        </p:nvSpPr>
        <p:spPr>
          <a:xfrm>
            <a:off x="474455" y="-8626"/>
            <a:ext cx="3122760" cy="681487"/>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2000" b="0" dirty="0">
              <a:latin typeface="凸版文久見出しゴシック Std EB" panose="020B0900000000000000" pitchFamily="34" charset="-128"/>
              <a:ea typeface="凸版文久見出しゴシック Std EB" panose="020B0900000000000000" pitchFamily="34" charset="-128"/>
            </a:endParaRPr>
          </a:p>
        </p:txBody>
      </p:sp>
    </p:spTree>
    <p:extLst>
      <p:ext uri="{BB962C8B-B14F-4D97-AF65-F5344CB8AC3E}">
        <p14:creationId xmlns:p14="http://schemas.microsoft.com/office/powerpoint/2010/main" val="1170084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0C3397-1350-47E1-AFB6-72A7EFF0CC3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CB7DBA2-56AE-46EB-BCE3-D918D443C2C4}"/>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713EA6B-D7B6-4266-9A66-4E20009F412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7" name="スライド番号プレースホルダー 6">
            <a:extLst>
              <a:ext uri="{FF2B5EF4-FFF2-40B4-BE49-F238E27FC236}">
                <a16:creationId xmlns:a16="http://schemas.microsoft.com/office/drawing/2014/main" id="{2D470889-D5E3-4CC0-B2C0-8B577A2CBFCB}"/>
              </a:ext>
            </a:extLst>
          </p:cNvPr>
          <p:cNvSpPr>
            <a:spLocks noGrp="1"/>
          </p:cNvSpPr>
          <p:nvPr>
            <p:ph type="sldNum" sz="quarter" idx="12"/>
          </p:nvPr>
        </p:nvSpPr>
        <p:spPr/>
        <p:txBody>
          <a:bodyPr/>
          <a:lstStyle/>
          <a:p>
            <a:fld id="{61879640-5F62-4E0A-A9C8-B40503558107}" type="slidenum">
              <a:rPr kumimoji="1" lang="ja-JP" altLang="en-US" smtClean="0"/>
              <a:t>‹#›</a:t>
            </a:fld>
            <a:endParaRPr kumimoji="1" lang="ja-JP" altLang="en-US"/>
          </a:p>
        </p:txBody>
      </p:sp>
      <p:sp>
        <p:nvSpPr>
          <p:cNvPr id="9" name="四角形: 角を丸くする 8">
            <a:extLst>
              <a:ext uri="{FF2B5EF4-FFF2-40B4-BE49-F238E27FC236}">
                <a16:creationId xmlns:a16="http://schemas.microsoft.com/office/drawing/2014/main" id="{FB1CD365-D077-4DA5-92FC-13301B63F2A2}"/>
              </a:ext>
            </a:extLst>
          </p:cNvPr>
          <p:cNvSpPr/>
          <p:nvPr userDrawn="1"/>
        </p:nvSpPr>
        <p:spPr>
          <a:xfrm>
            <a:off x="474455" y="-8626"/>
            <a:ext cx="3122760" cy="681487"/>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2000" b="0" dirty="0">
              <a:latin typeface="凸版文久見出しゴシック Std EB" panose="020B0900000000000000" pitchFamily="34" charset="-128"/>
              <a:ea typeface="凸版文久見出しゴシック Std EB" panose="020B0900000000000000" pitchFamily="34" charset="-128"/>
            </a:endParaRPr>
          </a:p>
        </p:txBody>
      </p:sp>
    </p:spTree>
    <p:extLst>
      <p:ext uri="{BB962C8B-B14F-4D97-AF65-F5344CB8AC3E}">
        <p14:creationId xmlns:p14="http://schemas.microsoft.com/office/powerpoint/2010/main" val="2551287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2819152A-A286-42E7-99A7-60B46257FB36}"/>
              </a:ext>
            </a:extLst>
          </p:cNvPr>
          <p:cNvSpPr>
            <a:spLocks noGrp="1"/>
          </p:cNvSpPr>
          <p:nvPr>
            <p:ph type="sldNum" sz="quarter" idx="4"/>
          </p:nvPr>
        </p:nvSpPr>
        <p:spPr>
          <a:xfrm>
            <a:off x="11360988" y="0"/>
            <a:ext cx="822385" cy="414068"/>
          </a:xfrm>
          <a:prstGeom prst="rect">
            <a:avLst/>
          </a:prstGeom>
        </p:spPr>
        <p:txBody>
          <a:bodyPr vert="horz" lIns="91440" tIns="45720" rIns="91440" bIns="45720" rtlCol="0" anchor="ctr"/>
          <a:lstStyle>
            <a:lvl1pPr algn="r">
              <a:defRPr sz="1200" b="1">
                <a:solidFill>
                  <a:schemeClr val="tx1">
                    <a:lumMod val="75000"/>
                    <a:lumOff val="25000"/>
                  </a:schemeClr>
                </a:solidFill>
                <a:latin typeface="源ノ角ゴシック JP Heavy" panose="020B0A00000000000000" pitchFamily="34" charset="-128"/>
                <a:ea typeface="源ノ角ゴシック JP Heavy" panose="020B0A00000000000000" pitchFamily="34" charset="-128"/>
              </a:defRPr>
            </a:lvl1pPr>
          </a:lstStyle>
          <a:p>
            <a:fld id="{61879640-5F62-4E0A-A9C8-B40503558107}" type="slidenum">
              <a:rPr lang="ja-JP" altLang="en-US" smtClean="0"/>
              <a:pPr/>
              <a:t>‹#›</a:t>
            </a:fld>
            <a:endParaRPr lang="ja-JP" altLang="en-US" dirty="0"/>
          </a:p>
        </p:txBody>
      </p:sp>
      <p:sp>
        <p:nvSpPr>
          <p:cNvPr id="8" name="四角形: 角を丸くする 7">
            <a:extLst>
              <a:ext uri="{FF2B5EF4-FFF2-40B4-BE49-F238E27FC236}">
                <a16:creationId xmlns:a16="http://schemas.microsoft.com/office/drawing/2014/main" id="{649B9FD1-9F6E-4D33-A3B2-9DCAAE178856}"/>
              </a:ext>
            </a:extLst>
          </p:cNvPr>
          <p:cNvSpPr/>
          <p:nvPr userDrawn="1"/>
        </p:nvSpPr>
        <p:spPr>
          <a:xfrm>
            <a:off x="-8625" y="-8626"/>
            <a:ext cx="497456" cy="681487"/>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2000" b="0" dirty="0">
              <a:latin typeface="凸版文久見出しゴシック Std EB" panose="020B0900000000000000" pitchFamily="34" charset="-128"/>
              <a:ea typeface="凸版文久見出しゴシック Std EB" panose="020B0900000000000000" pitchFamily="34" charset="-128"/>
            </a:endParaRPr>
          </a:p>
        </p:txBody>
      </p:sp>
      <p:sp>
        <p:nvSpPr>
          <p:cNvPr id="10" name="日付プレースホルダー 3">
            <a:extLst>
              <a:ext uri="{FF2B5EF4-FFF2-40B4-BE49-F238E27FC236}">
                <a16:creationId xmlns:a16="http://schemas.microsoft.com/office/drawing/2014/main" id="{CD9691E4-CC89-4820-9769-778DF6873BEB}"/>
              </a:ext>
            </a:extLst>
          </p:cNvPr>
          <p:cNvSpPr>
            <a:spLocks noGrp="1"/>
          </p:cNvSpPr>
          <p:nvPr>
            <p:ph type="dt" sz="half" idx="2"/>
          </p:nvPr>
        </p:nvSpPr>
        <p:spPr>
          <a:xfrm>
            <a:off x="87702" y="6380911"/>
            <a:ext cx="2743200" cy="365125"/>
          </a:xfrm>
          <a:prstGeom prst="rect">
            <a:avLst/>
          </a:prstGeom>
        </p:spPr>
        <p:txBody>
          <a:bodyPr/>
          <a:lstStyle>
            <a:lvl1pPr>
              <a:defRPr>
                <a:latin typeface="源ノ角ゴシック JP Light" panose="020B0300000000000000" pitchFamily="34" charset="-128"/>
                <a:ea typeface="源ノ角ゴシック JP Light" panose="020B0300000000000000" pitchFamily="34" charset="-128"/>
              </a:defRPr>
            </a:lvl1pPr>
          </a:lstStyle>
          <a:p>
            <a:endParaRPr lang="ja-JP" altLang="en-US" dirty="0"/>
          </a:p>
        </p:txBody>
      </p:sp>
      <p:sp>
        <p:nvSpPr>
          <p:cNvPr id="11" name="フッター プレースホルダー 4">
            <a:extLst>
              <a:ext uri="{FF2B5EF4-FFF2-40B4-BE49-F238E27FC236}">
                <a16:creationId xmlns:a16="http://schemas.microsoft.com/office/drawing/2014/main" id="{431A1686-D9E8-48FA-8FAB-489A2AE36399}"/>
              </a:ext>
            </a:extLst>
          </p:cNvPr>
          <p:cNvSpPr>
            <a:spLocks noGrp="1"/>
          </p:cNvSpPr>
          <p:nvPr>
            <p:ph type="ftr" sz="quarter" idx="3"/>
          </p:nvPr>
        </p:nvSpPr>
        <p:spPr>
          <a:xfrm>
            <a:off x="7989498" y="6386901"/>
            <a:ext cx="4114800" cy="365125"/>
          </a:xfrm>
          <a:prstGeom prst="rect">
            <a:avLst/>
          </a:prstGeom>
        </p:spPr>
        <p:txBody>
          <a:bodyPr/>
          <a:lstStyle>
            <a:lvl1pPr>
              <a:defRPr>
                <a:latin typeface="源ノ角ゴシック JP Light" panose="020B0300000000000000" pitchFamily="34" charset="-128"/>
                <a:ea typeface="源ノ角ゴシック JP Light" panose="020B0300000000000000" pitchFamily="34" charset="-128"/>
              </a:defRPr>
            </a:lvl1pPr>
          </a:lstStyle>
          <a:p>
            <a:pPr algn="r"/>
            <a:r>
              <a:rPr lang="ja-JP" altLang="en-US"/>
              <a:t>大久保雄大　物理学セミナー</a:t>
            </a:r>
            <a:endParaRPr lang="ja-JP" altLang="en-US" dirty="0"/>
          </a:p>
        </p:txBody>
      </p:sp>
    </p:spTree>
    <p:extLst>
      <p:ext uri="{BB962C8B-B14F-4D97-AF65-F5344CB8AC3E}">
        <p14:creationId xmlns:p14="http://schemas.microsoft.com/office/powerpoint/2010/main" val="3901097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kumimoji="1"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www.freeimageslive.co.uk/free_stock_image/old-wood-jpg" TargetMode="External"/><Relationship Id="rId2" Type="http://schemas.openxmlformats.org/officeDocument/2006/relationships/image" Target="../media/image28.jp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hyperlink" Target="https://svgsilh.com/ja/e91e63/tag/%E3%82%AF%E3%83%AA%E3%83%83%E3%82%AF-1.html" TargetMode="Externa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hyperlink" Target="https://doi.org/10.1002/prot.26250" TargetMode="External"/><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40.png"/><Relationship Id="rId4" Type="http://schemas.openxmlformats.org/officeDocument/2006/relationships/image" Target="../media/image12.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doi.org/10.1002/prot.26250" TargetMode="External"/><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7771F3-B6F2-46AA-AC64-D2D603D7FC34}"/>
              </a:ext>
            </a:extLst>
          </p:cNvPr>
          <p:cNvSpPr>
            <a:spLocks noGrp="1"/>
          </p:cNvSpPr>
          <p:nvPr>
            <p:ph type="ctrTitle"/>
          </p:nvPr>
        </p:nvSpPr>
        <p:spPr/>
        <p:txBody>
          <a:bodyPr/>
          <a:lstStyle/>
          <a:p>
            <a:r>
              <a:rPr lang="en-US" altLang="ja-JP" dirty="0"/>
              <a:t>MD Simulation/</a:t>
            </a:r>
            <a:r>
              <a:rPr lang="ja-JP" altLang="en-US" dirty="0"/>
              <a:t> </a:t>
            </a:r>
            <a:r>
              <a:rPr lang="en-US" altLang="ja-JP" dirty="0"/>
              <a:t>MD</a:t>
            </a:r>
            <a:r>
              <a:rPr lang="ja-JP" altLang="en-US" dirty="0"/>
              <a:t> </a:t>
            </a:r>
            <a:r>
              <a:rPr lang="en-US" altLang="ja-JP" dirty="0"/>
              <a:t>Analysis</a:t>
            </a:r>
            <a:r>
              <a:rPr lang="ja-JP" altLang="en-US" dirty="0"/>
              <a:t> の実践</a:t>
            </a:r>
            <a:endParaRPr kumimoji="1" lang="ja-JP" altLang="en-US" dirty="0"/>
          </a:p>
        </p:txBody>
      </p:sp>
      <p:sp>
        <p:nvSpPr>
          <p:cNvPr id="3" name="日付プレースホルダー 2">
            <a:extLst>
              <a:ext uri="{FF2B5EF4-FFF2-40B4-BE49-F238E27FC236}">
                <a16:creationId xmlns:a16="http://schemas.microsoft.com/office/drawing/2014/main" id="{6A4095D5-7C3B-4205-AD22-FACF4BBDE53A}"/>
              </a:ext>
            </a:extLst>
          </p:cNvPr>
          <p:cNvSpPr>
            <a:spLocks noGrp="1"/>
          </p:cNvSpPr>
          <p:nvPr>
            <p:ph type="dt" sz="half" idx="10"/>
          </p:nvPr>
        </p:nvSpPr>
        <p:spPr>
          <a:xfrm>
            <a:off x="251604" y="6380911"/>
            <a:ext cx="2743200" cy="365125"/>
          </a:xfrm>
        </p:spPr>
        <p:txBody>
          <a:bodyPr/>
          <a:lstStyle/>
          <a:p>
            <a:r>
              <a:rPr lang="en-US" altLang="ja-JP" dirty="0"/>
              <a:t>2021/12/08</a:t>
            </a:r>
            <a:endParaRPr lang="ja-JP" altLang="en-US" dirty="0"/>
          </a:p>
        </p:txBody>
      </p:sp>
      <p:sp>
        <p:nvSpPr>
          <p:cNvPr id="5" name="フッター プレースホルダー 4">
            <a:extLst>
              <a:ext uri="{FF2B5EF4-FFF2-40B4-BE49-F238E27FC236}">
                <a16:creationId xmlns:a16="http://schemas.microsoft.com/office/drawing/2014/main" id="{F895722D-B213-4FDA-A674-BCA0718FB265}"/>
              </a:ext>
            </a:extLst>
          </p:cNvPr>
          <p:cNvSpPr>
            <a:spLocks noGrp="1"/>
          </p:cNvSpPr>
          <p:nvPr>
            <p:ph type="ftr" sz="quarter" idx="11"/>
          </p:nvPr>
        </p:nvSpPr>
        <p:spPr/>
        <p:txBody>
          <a:bodyPr/>
          <a:lstStyle/>
          <a:p>
            <a:pPr algn="r"/>
            <a:r>
              <a:rPr lang="ja-JP" altLang="en-US"/>
              <a:t>大久保雄大　物理学セミナー</a:t>
            </a:r>
            <a:endParaRPr lang="ja-JP" altLang="en-US" dirty="0"/>
          </a:p>
        </p:txBody>
      </p:sp>
    </p:spTree>
    <p:extLst>
      <p:ext uri="{BB962C8B-B14F-4D97-AF65-F5344CB8AC3E}">
        <p14:creationId xmlns:p14="http://schemas.microsoft.com/office/powerpoint/2010/main" val="3653387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6E8598D-FF51-4733-A607-E3117CAB571C}"/>
              </a:ext>
            </a:extLst>
          </p:cNvPr>
          <p:cNvSpPr>
            <a:spLocks noGrp="1"/>
          </p:cNvSpPr>
          <p:nvPr>
            <p:ph type="sldNum" sz="quarter" idx="12"/>
          </p:nvPr>
        </p:nvSpPr>
        <p:spPr/>
        <p:txBody>
          <a:bodyPr/>
          <a:lstStyle/>
          <a:p>
            <a:fld id="{61879640-5F62-4E0A-A9C8-B40503558107}" type="slidenum">
              <a:rPr kumimoji="1" lang="ja-JP" altLang="en-US" smtClean="0"/>
              <a:t>10</a:t>
            </a:fld>
            <a:endParaRPr kumimoji="1" lang="ja-JP" altLang="en-US"/>
          </a:p>
        </p:txBody>
      </p:sp>
      <p:sp>
        <p:nvSpPr>
          <p:cNvPr id="6" name="四角形: 角を丸くする 5">
            <a:extLst>
              <a:ext uri="{FF2B5EF4-FFF2-40B4-BE49-F238E27FC236}">
                <a16:creationId xmlns:a16="http://schemas.microsoft.com/office/drawing/2014/main" id="{9C91A083-AD3F-4EC9-9686-7235F73F8C5C}"/>
              </a:ext>
            </a:extLst>
          </p:cNvPr>
          <p:cNvSpPr/>
          <p:nvPr/>
        </p:nvSpPr>
        <p:spPr>
          <a:xfrm>
            <a:off x="474453" y="-8626"/>
            <a:ext cx="4347713" cy="681486"/>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dirty="0">
                <a:latin typeface="源ノ角ゴシック JP Heavy" panose="020B0A00000000000000" pitchFamily="34" charset="-128"/>
                <a:ea typeface="源ノ角ゴシック JP Heavy" panose="020B0A00000000000000" pitchFamily="34" charset="-128"/>
              </a:rPr>
              <a:t>MD Simulation </a:t>
            </a:r>
            <a:r>
              <a:rPr lang="ja-JP" altLang="en-US" sz="2000" dirty="0">
                <a:latin typeface="源ノ角ゴシック JP Heavy" panose="020B0A00000000000000" pitchFamily="34" charset="-128"/>
                <a:ea typeface="源ノ角ゴシック JP Heavy" panose="020B0A00000000000000" pitchFamily="34" charset="-128"/>
              </a:rPr>
              <a:t>背景の物理</a:t>
            </a:r>
            <a:endParaRPr kumimoji="1" lang="ja-JP" altLang="en-US" sz="2000" dirty="0">
              <a:latin typeface="源ノ角ゴシック JP Heavy" panose="020B0A00000000000000" pitchFamily="34" charset="-128"/>
              <a:ea typeface="源ノ角ゴシック JP Heavy" panose="020B0A00000000000000" pitchFamily="34" charset="-128"/>
            </a:endParaRPr>
          </a:p>
        </p:txBody>
      </p:sp>
      <p:grpSp>
        <p:nvGrpSpPr>
          <p:cNvPr id="10" name="グループ化 9">
            <a:extLst>
              <a:ext uri="{FF2B5EF4-FFF2-40B4-BE49-F238E27FC236}">
                <a16:creationId xmlns:a16="http://schemas.microsoft.com/office/drawing/2014/main" id="{486195EF-82C7-4CA5-A84E-A2A88FC4CA53}"/>
              </a:ext>
            </a:extLst>
          </p:cNvPr>
          <p:cNvGrpSpPr/>
          <p:nvPr/>
        </p:nvGrpSpPr>
        <p:grpSpPr>
          <a:xfrm>
            <a:off x="2018104" y="2605414"/>
            <a:ext cx="463694" cy="793630"/>
            <a:chOff x="2070338" y="2594395"/>
            <a:chExt cx="560717" cy="998509"/>
          </a:xfrm>
        </p:grpSpPr>
        <p:sp>
          <p:nvSpPr>
            <p:cNvPr id="11" name="正方形/長方形 10">
              <a:extLst>
                <a:ext uri="{FF2B5EF4-FFF2-40B4-BE49-F238E27FC236}">
                  <a16:creationId xmlns:a16="http://schemas.microsoft.com/office/drawing/2014/main" id="{6E828DCC-D2CF-465D-BB06-804E1164643C}"/>
                </a:ext>
              </a:extLst>
            </p:cNvPr>
            <p:cNvSpPr/>
            <p:nvPr/>
          </p:nvSpPr>
          <p:spPr>
            <a:xfrm>
              <a:off x="2238554" y="2594395"/>
              <a:ext cx="224287" cy="71167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sp>
          <p:nvSpPr>
            <p:cNvPr id="12" name="二等辺三角形 11">
              <a:extLst>
                <a:ext uri="{FF2B5EF4-FFF2-40B4-BE49-F238E27FC236}">
                  <a16:creationId xmlns:a16="http://schemas.microsoft.com/office/drawing/2014/main" id="{62F26B59-F108-47A6-9DF8-49B72020C81A}"/>
                </a:ext>
              </a:extLst>
            </p:cNvPr>
            <p:cNvSpPr/>
            <p:nvPr/>
          </p:nvSpPr>
          <p:spPr>
            <a:xfrm rot="10800000">
              <a:off x="2070338" y="3144332"/>
              <a:ext cx="560717" cy="448572"/>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grpSp>
      <p:pic>
        <p:nvPicPr>
          <p:cNvPr id="14" name="図 13" descr="ダイアグラム&#10;&#10;自動的に生成された説明">
            <a:extLst>
              <a:ext uri="{FF2B5EF4-FFF2-40B4-BE49-F238E27FC236}">
                <a16:creationId xmlns:a16="http://schemas.microsoft.com/office/drawing/2014/main" id="{6C974168-5731-466C-8DFD-F168E1292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2769" y="1230329"/>
            <a:ext cx="6509721" cy="4397341"/>
          </a:xfrm>
          <a:prstGeom prst="rect">
            <a:avLst/>
          </a:prstGeom>
        </p:spPr>
      </p:pic>
      <p:sp>
        <p:nvSpPr>
          <p:cNvPr id="15" name="四角形: 角を丸くする 14">
            <a:extLst>
              <a:ext uri="{FF2B5EF4-FFF2-40B4-BE49-F238E27FC236}">
                <a16:creationId xmlns:a16="http://schemas.microsoft.com/office/drawing/2014/main" id="{A59C8C9E-B4E8-4D1C-9457-3474EFC3242B}"/>
              </a:ext>
            </a:extLst>
          </p:cNvPr>
          <p:cNvSpPr/>
          <p:nvPr/>
        </p:nvSpPr>
        <p:spPr>
          <a:xfrm>
            <a:off x="474453" y="1742122"/>
            <a:ext cx="4636239" cy="3373754"/>
          </a:xfrm>
          <a:prstGeom prst="roundRect">
            <a:avLst>
              <a:gd name="adj" fmla="val 0"/>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2000" dirty="0">
              <a:latin typeface="源ノ角ゴシック JP Medium" panose="020B0600000000000000" pitchFamily="34" charset="-128"/>
              <a:ea typeface="源ノ角ゴシック JP Medium" panose="020B0600000000000000" pitchFamily="34" charset="-128"/>
            </a:endParaRPr>
          </a:p>
        </p:txBody>
      </p:sp>
      <p:sp>
        <p:nvSpPr>
          <p:cNvPr id="17" name="四角形: 角を丸くする 16">
            <a:extLst>
              <a:ext uri="{FF2B5EF4-FFF2-40B4-BE49-F238E27FC236}">
                <a16:creationId xmlns:a16="http://schemas.microsoft.com/office/drawing/2014/main" id="{752E0271-8FB8-4EF2-8F27-18F72997D392}"/>
              </a:ext>
            </a:extLst>
          </p:cNvPr>
          <p:cNvSpPr/>
          <p:nvPr/>
        </p:nvSpPr>
        <p:spPr>
          <a:xfrm>
            <a:off x="805275" y="2496316"/>
            <a:ext cx="3974593" cy="227663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ja-JP" altLang="en-US" dirty="0">
                <a:solidFill>
                  <a:schemeClr val="tx1"/>
                </a:solidFill>
                <a:latin typeface="源ノ角ゴシック JP Medium" panose="020B0600000000000000" pitchFamily="34" charset="-128"/>
                <a:ea typeface="源ノ角ゴシック JP Medium" panose="020B0600000000000000" pitchFamily="34" charset="-128"/>
              </a:rPr>
              <a:t>共有結合</a:t>
            </a:r>
            <a:endParaRPr lang="en-US" altLang="ja-JP" dirty="0">
              <a:solidFill>
                <a:schemeClr val="tx1"/>
              </a:solidFill>
              <a:latin typeface="源ノ角ゴシック JP Medium" panose="020B0600000000000000" pitchFamily="34" charset="-128"/>
              <a:ea typeface="源ノ角ゴシック JP Medium" panose="020B0600000000000000" pitchFamily="34" charset="-128"/>
            </a:endParaRPr>
          </a:p>
          <a:p>
            <a:pPr marL="285750" indent="-285750">
              <a:lnSpc>
                <a:spcPct val="150000"/>
              </a:lnSpc>
              <a:buFont typeface="Arial" panose="020B0604020202020204" pitchFamily="34" charset="0"/>
              <a:buChar char="•"/>
            </a:pPr>
            <a:r>
              <a:rPr lang="ja-JP" altLang="en-US" dirty="0">
                <a:solidFill>
                  <a:schemeClr val="tx1"/>
                </a:solidFill>
                <a:latin typeface="源ノ角ゴシック JP Medium" panose="020B0600000000000000" pitchFamily="34" charset="-128"/>
                <a:ea typeface="源ノ角ゴシック JP Medium" panose="020B0600000000000000" pitchFamily="34" charset="-128"/>
              </a:rPr>
              <a:t>ファンデルワールス力</a:t>
            </a:r>
            <a:endParaRPr lang="en-US" altLang="ja-JP" dirty="0">
              <a:solidFill>
                <a:schemeClr val="tx1"/>
              </a:solidFill>
              <a:latin typeface="源ノ角ゴシック JP Medium" panose="020B0600000000000000" pitchFamily="34" charset="-128"/>
              <a:ea typeface="源ノ角ゴシック JP Medium" panose="020B0600000000000000" pitchFamily="34" charset="-128"/>
            </a:endParaRPr>
          </a:p>
          <a:p>
            <a:pPr marL="285750" indent="-285750">
              <a:lnSpc>
                <a:spcPct val="150000"/>
              </a:lnSpc>
              <a:buFont typeface="Arial" panose="020B0604020202020204" pitchFamily="34" charset="0"/>
              <a:buChar char="•"/>
            </a:pPr>
            <a:r>
              <a:rPr lang="ja-JP" altLang="en-US" dirty="0">
                <a:solidFill>
                  <a:schemeClr val="tx1"/>
                </a:solidFill>
                <a:latin typeface="源ノ角ゴシック JP Medium" panose="020B0600000000000000" pitchFamily="34" charset="-128"/>
                <a:ea typeface="源ノ角ゴシック JP Medium" panose="020B0600000000000000" pitchFamily="34" charset="-128"/>
              </a:rPr>
              <a:t>水素結合</a:t>
            </a:r>
            <a:endParaRPr lang="en-US" altLang="ja-JP" dirty="0">
              <a:solidFill>
                <a:schemeClr val="tx1"/>
              </a:solidFill>
              <a:latin typeface="源ノ角ゴシック JP Medium" panose="020B0600000000000000" pitchFamily="34" charset="-128"/>
              <a:ea typeface="源ノ角ゴシック JP Medium" panose="020B0600000000000000" pitchFamily="34" charset="-128"/>
            </a:endParaRPr>
          </a:p>
          <a:p>
            <a:pPr marL="285750" indent="-285750">
              <a:lnSpc>
                <a:spcPct val="150000"/>
              </a:lnSpc>
              <a:buFont typeface="Arial" panose="020B0604020202020204" pitchFamily="34" charset="0"/>
              <a:buChar char="•"/>
            </a:pPr>
            <a:r>
              <a:rPr lang="ja-JP" altLang="en-US" dirty="0">
                <a:solidFill>
                  <a:schemeClr val="tx1"/>
                </a:solidFill>
                <a:latin typeface="源ノ角ゴシック JP Medium" panose="020B0600000000000000" pitchFamily="34" charset="-128"/>
                <a:ea typeface="源ノ角ゴシック JP Medium" panose="020B0600000000000000" pitchFamily="34" charset="-128"/>
              </a:rPr>
              <a:t>クーロン力</a:t>
            </a:r>
            <a:endParaRPr lang="en-US" altLang="ja-JP" dirty="0">
              <a:solidFill>
                <a:schemeClr val="tx1"/>
              </a:solidFill>
              <a:latin typeface="源ノ角ゴシック JP Medium" panose="020B0600000000000000" pitchFamily="34" charset="-128"/>
              <a:ea typeface="源ノ角ゴシック JP Medium" panose="020B0600000000000000" pitchFamily="34" charset="-128"/>
            </a:endParaRPr>
          </a:p>
        </p:txBody>
      </p:sp>
      <p:sp>
        <p:nvSpPr>
          <p:cNvPr id="9" name="四角形: 角を丸くする 8">
            <a:extLst>
              <a:ext uri="{FF2B5EF4-FFF2-40B4-BE49-F238E27FC236}">
                <a16:creationId xmlns:a16="http://schemas.microsoft.com/office/drawing/2014/main" id="{2EEA8204-5E36-4B92-B445-69A76A645627}"/>
              </a:ext>
            </a:extLst>
          </p:cNvPr>
          <p:cNvSpPr/>
          <p:nvPr/>
        </p:nvSpPr>
        <p:spPr>
          <a:xfrm>
            <a:off x="474453" y="1741611"/>
            <a:ext cx="2928209" cy="590705"/>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源ノ角ゴシック JP Medium" panose="020B0600000000000000" pitchFamily="34" charset="-128"/>
                <a:ea typeface="源ノ角ゴシック JP Medium" panose="020B0600000000000000" pitchFamily="34" charset="-128"/>
              </a:rPr>
              <a:t>関わってくる力</a:t>
            </a:r>
          </a:p>
        </p:txBody>
      </p:sp>
      <p:sp>
        <p:nvSpPr>
          <p:cNvPr id="18" name="四角形: 角を丸くする 17">
            <a:extLst>
              <a:ext uri="{FF2B5EF4-FFF2-40B4-BE49-F238E27FC236}">
                <a16:creationId xmlns:a16="http://schemas.microsoft.com/office/drawing/2014/main" id="{F9C7C3EA-7955-4632-8BAA-88DB4B10BC9C}"/>
              </a:ext>
            </a:extLst>
          </p:cNvPr>
          <p:cNvSpPr/>
          <p:nvPr/>
        </p:nvSpPr>
        <p:spPr>
          <a:xfrm>
            <a:off x="4153160" y="347607"/>
            <a:ext cx="1915064" cy="533815"/>
          </a:xfrm>
          <a:prstGeom prst="roundRect">
            <a:avLst>
              <a:gd name="adj" fmla="val 0"/>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latin typeface="源ノ角ゴシック JP Medium" panose="020B0600000000000000" pitchFamily="34" charset="-128"/>
                <a:ea typeface="源ノ角ゴシック JP Medium" panose="020B0600000000000000" pitchFamily="34" charset="-128"/>
              </a:rPr>
              <a:t>力場 </a:t>
            </a:r>
            <a:r>
              <a:rPr lang="en-US" altLang="ja-JP" dirty="0">
                <a:solidFill>
                  <a:schemeClr val="tx1"/>
                </a:solidFill>
                <a:latin typeface="源ノ角ゴシック JP Medium" panose="020B0600000000000000" pitchFamily="34" charset="-128"/>
                <a:ea typeface="源ノ角ゴシック JP Medium" panose="020B0600000000000000" pitchFamily="34" charset="-128"/>
              </a:rPr>
              <a:t>Force field</a:t>
            </a:r>
            <a:endParaRPr kumimoji="1" lang="ja-JP" altLang="en-US" dirty="0">
              <a:solidFill>
                <a:schemeClr val="tx1"/>
              </a:solidFill>
              <a:latin typeface="源ノ角ゴシック JP Medium" panose="020B0600000000000000" pitchFamily="34" charset="-128"/>
              <a:ea typeface="源ノ角ゴシック JP Medium" panose="020B0600000000000000" pitchFamily="34" charset="-128"/>
            </a:endParaRPr>
          </a:p>
        </p:txBody>
      </p:sp>
      <p:sp>
        <p:nvSpPr>
          <p:cNvPr id="20" name="テキスト ボックス 19">
            <a:extLst>
              <a:ext uri="{FF2B5EF4-FFF2-40B4-BE49-F238E27FC236}">
                <a16:creationId xmlns:a16="http://schemas.microsoft.com/office/drawing/2014/main" id="{9A473096-D60F-4369-AB64-D7C5B3EFD46D}"/>
              </a:ext>
            </a:extLst>
          </p:cNvPr>
          <p:cNvSpPr txBox="1"/>
          <p:nvPr/>
        </p:nvSpPr>
        <p:spPr>
          <a:xfrm>
            <a:off x="6132513" y="452867"/>
            <a:ext cx="3675721" cy="369332"/>
          </a:xfrm>
          <a:prstGeom prst="rect">
            <a:avLst/>
          </a:prstGeom>
          <a:noFill/>
        </p:spPr>
        <p:txBody>
          <a:bodyPr wrap="square">
            <a:spAutoFit/>
          </a:bodyPr>
          <a:lstStyle/>
          <a:p>
            <a:r>
              <a:rPr lang="ja-JP" altLang="en-US" dirty="0">
                <a:latin typeface="源ノ角ゴシック JP Medium" panose="020B0600000000000000" pitchFamily="34" charset="-128"/>
                <a:ea typeface="源ノ角ゴシック JP Medium" panose="020B0600000000000000" pitchFamily="34" charset="-128"/>
              </a:rPr>
              <a:t>ポテンシャル関数のパラメータ集</a:t>
            </a:r>
          </a:p>
        </p:txBody>
      </p:sp>
    </p:spTree>
    <p:extLst>
      <p:ext uri="{BB962C8B-B14F-4D97-AF65-F5344CB8AC3E}">
        <p14:creationId xmlns:p14="http://schemas.microsoft.com/office/powerpoint/2010/main" val="2392129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592602D2-D248-4BC3-8F3B-EEBE833AC4DB}"/>
              </a:ext>
            </a:extLst>
          </p:cNvPr>
          <p:cNvSpPr>
            <a:spLocks noGrp="1"/>
          </p:cNvSpPr>
          <p:nvPr>
            <p:ph type="sldNum" sz="quarter" idx="12"/>
          </p:nvPr>
        </p:nvSpPr>
        <p:spPr/>
        <p:txBody>
          <a:bodyPr/>
          <a:lstStyle/>
          <a:p>
            <a:fld id="{61879640-5F62-4E0A-A9C8-B40503558107}" type="slidenum">
              <a:rPr kumimoji="1" lang="ja-JP" altLang="en-US" smtClean="0"/>
              <a:t>11</a:t>
            </a:fld>
            <a:endParaRPr kumimoji="1" lang="ja-JP" altLang="en-US"/>
          </a:p>
        </p:txBody>
      </p:sp>
      <p:sp>
        <p:nvSpPr>
          <p:cNvPr id="4" name="四角形: 角を丸くする 3">
            <a:extLst>
              <a:ext uri="{FF2B5EF4-FFF2-40B4-BE49-F238E27FC236}">
                <a16:creationId xmlns:a16="http://schemas.microsoft.com/office/drawing/2014/main" id="{3ABD4FC1-3480-4A00-878D-47F837750984}"/>
              </a:ext>
            </a:extLst>
          </p:cNvPr>
          <p:cNvSpPr/>
          <p:nvPr/>
        </p:nvSpPr>
        <p:spPr>
          <a:xfrm>
            <a:off x="474453" y="-8626"/>
            <a:ext cx="4347713" cy="681486"/>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dirty="0">
                <a:latin typeface="源ノ角ゴシック JP Heavy" panose="020B0A00000000000000" pitchFamily="34" charset="-128"/>
                <a:ea typeface="源ノ角ゴシック JP Heavy" panose="020B0A00000000000000" pitchFamily="34" charset="-128"/>
              </a:rPr>
              <a:t>MD Simulation </a:t>
            </a:r>
            <a:r>
              <a:rPr lang="ja-JP" altLang="en-US" sz="2000" dirty="0">
                <a:latin typeface="源ノ角ゴシック JP Heavy" panose="020B0A00000000000000" pitchFamily="34" charset="-128"/>
                <a:ea typeface="源ノ角ゴシック JP Heavy" panose="020B0A00000000000000" pitchFamily="34" charset="-128"/>
              </a:rPr>
              <a:t>背景の物理</a:t>
            </a:r>
            <a:endParaRPr kumimoji="1" lang="ja-JP" altLang="en-US" sz="2000" dirty="0">
              <a:latin typeface="源ノ角ゴシック JP Heavy" panose="020B0A00000000000000" pitchFamily="34" charset="-128"/>
              <a:ea typeface="源ノ角ゴシック JP Heavy" panose="020B0A00000000000000" pitchFamily="34" charset="-128"/>
            </a:endParaRPr>
          </a:p>
        </p:txBody>
      </p:sp>
      <p:sp>
        <p:nvSpPr>
          <p:cNvPr id="5" name="四角形: 角を丸くする 4">
            <a:extLst>
              <a:ext uri="{FF2B5EF4-FFF2-40B4-BE49-F238E27FC236}">
                <a16:creationId xmlns:a16="http://schemas.microsoft.com/office/drawing/2014/main" id="{E55DB0C9-9EE2-4CF5-A8C2-7A10EDD80F12}"/>
              </a:ext>
            </a:extLst>
          </p:cNvPr>
          <p:cNvSpPr/>
          <p:nvPr/>
        </p:nvSpPr>
        <p:spPr>
          <a:xfrm>
            <a:off x="373813" y="953415"/>
            <a:ext cx="1915064" cy="533815"/>
          </a:xfrm>
          <a:prstGeom prst="roundRect">
            <a:avLst>
              <a:gd name="adj" fmla="val 0"/>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源ノ角ゴシック JP Medium" panose="020B0600000000000000" pitchFamily="34" charset="-128"/>
                <a:ea typeface="源ノ角ゴシック JP Medium" panose="020B0600000000000000" pitchFamily="34" charset="-128"/>
              </a:rPr>
              <a:t>AMBER</a:t>
            </a:r>
            <a:r>
              <a:rPr kumimoji="1" lang="ja-JP" altLang="en-US" dirty="0">
                <a:solidFill>
                  <a:schemeClr val="tx1"/>
                </a:solidFill>
                <a:latin typeface="源ノ角ゴシック JP Medium" panose="020B0600000000000000" pitchFamily="34" charset="-128"/>
                <a:ea typeface="源ノ角ゴシック JP Medium" panose="020B0600000000000000" pitchFamily="34" charset="-128"/>
              </a:rPr>
              <a:t>力場</a:t>
            </a:r>
          </a:p>
        </p:txBody>
      </p:sp>
      <p:grpSp>
        <p:nvGrpSpPr>
          <p:cNvPr id="9" name="グループ化 8">
            <a:extLst>
              <a:ext uri="{FF2B5EF4-FFF2-40B4-BE49-F238E27FC236}">
                <a16:creationId xmlns:a16="http://schemas.microsoft.com/office/drawing/2014/main" id="{12AD6CC4-CA57-4A0A-8495-3D62BF74252D}"/>
              </a:ext>
            </a:extLst>
          </p:cNvPr>
          <p:cNvGrpSpPr/>
          <p:nvPr/>
        </p:nvGrpSpPr>
        <p:grpSpPr>
          <a:xfrm>
            <a:off x="764979" y="1721668"/>
            <a:ext cx="5530544" cy="4753156"/>
            <a:chOff x="3330728" y="1293962"/>
            <a:chExt cx="5530544" cy="4753156"/>
          </a:xfrm>
        </p:grpSpPr>
        <p:pic>
          <p:nvPicPr>
            <p:cNvPr id="7" name="図 6" descr="テキスト&#10;&#10;低い精度で自動的に生成された説明">
              <a:extLst>
                <a:ext uri="{FF2B5EF4-FFF2-40B4-BE49-F238E27FC236}">
                  <a16:creationId xmlns:a16="http://schemas.microsoft.com/office/drawing/2014/main" id="{29028754-D862-4CC2-A777-737138950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581" y="1662676"/>
              <a:ext cx="5258691" cy="4015728"/>
            </a:xfrm>
            <a:prstGeom prst="rect">
              <a:avLst/>
            </a:prstGeom>
          </p:spPr>
        </p:pic>
        <p:sp>
          <p:nvSpPr>
            <p:cNvPr id="8" name="四角形: 角を丸くする 7">
              <a:extLst>
                <a:ext uri="{FF2B5EF4-FFF2-40B4-BE49-F238E27FC236}">
                  <a16:creationId xmlns:a16="http://schemas.microsoft.com/office/drawing/2014/main" id="{497762EE-F77B-485C-AB7E-DB4DAB2F86C1}"/>
                </a:ext>
              </a:extLst>
            </p:cNvPr>
            <p:cNvSpPr/>
            <p:nvPr/>
          </p:nvSpPr>
          <p:spPr>
            <a:xfrm>
              <a:off x="3330728" y="1293962"/>
              <a:ext cx="5530544" cy="4753156"/>
            </a:xfrm>
            <a:prstGeom prst="roundRect">
              <a:avLst>
                <a:gd name="adj" fmla="val 0"/>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mc:AlternateContent xmlns:mc="http://schemas.openxmlformats.org/markup-compatibility/2006" xmlns:a14="http://schemas.microsoft.com/office/drawing/2010/main">
        <mc:Choice Requires="a14">
          <p:sp>
            <p:nvSpPr>
              <p:cNvPr id="10" name="四角形: 角を丸くする 9">
                <a:extLst>
                  <a:ext uri="{FF2B5EF4-FFF2-40B4-BE49-F238E27FC236}">
                    <a16:creationId xmlns:a16="http://schemas.microsoft.com/office/drawing/2014/main" id="{7913CAD2-920A-4F62-90EF-FC1952733E75}"/>
                  </a:ext>
                </a:extLst>
              </p:cNvPr>
              <p:cNvSpPr/>
              <p:nvPr/>
            </p:nvSpPr>
            <p:spPr>
              <a:xfrm>
                <a:off x="8419180" y="4982828"/>
                <a:ext cx="1915064" cy="533815"/>
              </a:xfrm>
              <a:prstGeom prst="roundRect">
                <a:avLst>
                  <a:gd name="adj" fmla="val 0"/>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ja-JP" b="0" i="1" smtClean="0">
                              <a:solidFill>
                                <a:schemeClr val="tx1"/>
                              </a:solidFill>
                              <a:latin typeface="Cambria Math" panose="02040503050406030204" pitchFamily="18" charset="0"/>
                              <a:ea typeface="源ノ角ゴシック JP Medium" panose="020B0600000000000000" pitchFamily="34" charset="-128"/>
                            </a:rPr>
                          </m:ctrlPr>
                        </m:sSubPr>
                        <m:e>
                          <m:r>
                            <a:rPr kumimoji="1" lang="en-US" altLang="ja-JP" b="0" i="1" smtClean="0">
                              <a:solidFill>
                                <a:schemeClr val="tx1"/>
                              </a:solidFill>
                              <a:latin typeface="Cambria Math" panose="02040503050406030204" pitchFamily="18" charset="0"/>
                              <a:ea typeface="源ノ角ゴシック JP Medium" panose="020B0600000000000000" pitchFamily="34" charset="-128"/>
                            </a:rPr>
                            <m:t>𝐹</m:t>
                          </m:r>
                        </m:e>
                        <m:sub>
                          <m:r>
                            <a:rPr kumimoji="1" lang="en-US" altLang="ja-JP" b="0" i="1" smtClean="0">
                              <a:solidFill>
                                <a:schemeClr val="tx1"/>
                              </a:solidFill>
                              <a:latin typeface="Cambria Math" panose="02040503050406030204" pitchFamily="18" charset="0"/>
                              <a:ea typeface="源ノ角ゴシック JP Medium" panose="020B0600000000000000" pitchFamily="34" charset="-128"/>
                            </a:rPr>
                            <m:t>𝑖</m:t>
                          </m:r>
                        </m:sub>
                      </m:sSub>
                      <m:r>
                        <a:rPr kumimoji="1" lang="en-US" altLang="ja-JP" i="1" smtClean="0">
                          <a:solidFill>
                            <a:schemeClr val="tx1"/>
                          </a:solidFill>
                          <a:latin typeface="Cambria Math" panose="02040503050406030204" pitchFamily="18" charset="0"/>
                          <a:ea typeface="源ノ角ゴシック JP Medium" panose="020B0600000000000000" pitchFamily="34" charset="-128"/>
                        </a:rPr>
                        <m:t>=</m:t>
                      </m:r>
                      <m:r>
                        <a:rPr kumimoji="1" lang="en-US" altLang="ja-JP" b="0" i="1" smtClean="0">
                          <a:solidFill>
                            <a:schemeClr val="tx1"/>
                          </a:solidFill>
                          <a:latin typeface="Cambria Math" panose="02040503050406030204" pitchFamily="18" charset="0"/>
                          <a:ea typeface="源ノ角ゴシック JP Medium" panose="020B0600000000000000" pitchFamily="34" charset="-128"/>
                        </a:rPr>
                        <m:t>−</m:t>
                      </m:r>
                      <m:r>
                        <m:rPr>
                          <m:sty m:val="p"/>
                        </m:rPr>
                        <a:rPr kumimoji="1" lang="en-US" altLang="ja-JP" i="1" smtClean="0">
                          <a:solidFill>
                            <a:schemeClr val="tx1"/>
                          </a:solidFill>
                          <a:latin typeface="Cambria Math" panose="02040503050406030204" pitchFamily="18" charset="0"/>
                          <a:ea typeface="Cambria Math" panose="02040503050406030204" pitchFamily="18" charset="0"/>
                        </a:rPr>
                        <m:t>∇</m:t>
                      </m:r>
                      <m:sSub>
                        <m:sSubPr>
                          <m:ctrlPr>
                            <a:rPr kumimoji="1" lang="en-US" altLang="ja-JP" i="1" smtClean="0">
                              <a:solidFill>
                                <a:schemeClr val="tx1"/>
                              </a:solidFill>
                              <a:latin typeface="Cambria Math" panose="02040503050406030204" pitchFamily="18" charset="0"/>
                              <a:ea typeface="Cambria Math" panose="02040503050406030204" pitchFamily="18" charset="0"/>
                            </a:rPr>
                          </m:ctrlPr>
                        </m:sSubPr>
                        <m:e>
                          <m:r>
                            <a:rPr kumimoji="1" lang="en-US" altLang="ja-JP" b="0" i="1" smtClean="0">
                              <a:solidFill>
                                <a:schemeClr val="tx1"/>
                              </a:solidFill>
                              <a:latin typeface="Cambria Math" panose="02040503050406030204" pitchFamily="18" charset="0"/>
                              <a:ea typeface="Cambria Math" panose="02040503050406030204" pitchFamily="18" charset="0"/>
                            </a:rPr>
                            <m:t>𝑈</m:t>
                          </m:r>
                        </m:e>
                        <m:sub>
                          <m:r>
                            <a:rPr kumimoji="1" lang="en-US" altLang="ja-JP" b="0" i="1" smtClean="0">
                              <a:solidFill>
                                <a:schemeClr val="tx1"/>
                              </a:solidFill>
                              <a:latin typeface="Cambria Math" panose="02040503050406030204" pitchFamily="18" charset="0"/>
                              <a:ea typeface="Cambria Math" panose="02040503050406030204" pitchFamily="18" charset="0"/>
                            </a:rPr>
                            <m:t>𝑖</m:t>
                          </m:r>
                        </m:sub>
                      </m:sSub>
                    </m:oMath>
                  </m:oMathPara>
                </a14:m>
                <a:endParaRPr kumimoji="1" lang="ja-JP" altLang="en-US" dirty="0">
                  <a:solidFill>
                    <a:schemeClr val="tx1"/>
                  </a:solidFill>
                  <a:latin typeface="源ノ角ゴシック JP Medium" panose="020B0600000000000000" pitchFamily="34" charset="-128"/>
                  <a:ea typeface="源ノ角ゴシック JP Medium" panose="020B0600000000000000" pitchFamily="34" charset="-128"/>
                </a:endParaRPr>
              </a:p>
            </p:txBody>
          </p:sp>
        </mc:Choice>
        <mc:Fallback xmlns="">
          <p:sp>
            <p:nvSpPr>
              <p:cNvPr id="10" name="四角形: 角を丸くする 9">
                <a:extLst>
                  <a:ext uri="{FF2B5EF4-FFF2-40B4-BE49-F238E27FC236}">
                    <a16:creationId xmlns:a16="http://schemas.microsoft.com/office/drawing/2014/main" id="{7913CAD2-920A-4F62-90EF-FC1952733E75}"/>
                  </a:ext>
                </a:extLst>
              </p:cNvPr>
              <p:cNvSpPr>
                <a:spLocks noRot="1" noChangeAspect="1" noMove="1" noResize="1" noEditPoints="1" noAdjustHandles="1" noChangeArrowheads="1" noChangeShapeType="1" noTextEdit="1"/>
              </p:cNvSpPr>
              <p:nvPr/>
            </p:nvSpPr>
            <p:spPr>
              <a:xfrm>
                <a:off x="8419180" y="4982828"/>
                <a:ext cx="1915064" cy="533815"/>
              </a:xfrm>
              <a:prstGeom prst="roundRect">
                <a:avLst>
                  <a:gd name="adj" fmla="val 0"/>
                </a:avLst>
              </a:prstGeom>
              <a:blipFill>
                <a:blip r:embed="rId3"/>
                <a:stretch>
                  <a:fillRect/>
                </a:stretch>
              </a:blipFill>
              <a:ln w="38100">
                <a:solidFill>
                  <a:schemeClr val="accent1">
                    <a:lumMod val="50000"/>
                  </a:schemeClr>
                </a:solidFill>
              </a:ln>
            </p:spPr>
            <p:txBody>
              <a:bodyPr/>
              <a:lstStyle/>
              <a:p>
                <a:r>
                  <a:rPr lang="ja-JP" altLang="en-US">
                    <a:noFill/>
                  </a:rPr>
                  <a:t> </a:t>
                </a:r>
              </a:p>
            </p:txBody>
          </p:sp>
        </mc:Fallback>
      </mc:AlternateContent>
      <p:sp>
        <p:nvSpPr>
          <p:cNvPr id="11" name="四角形: 角を丸くする 10">
            <a:extLst>
              <a:ext uri="{FF2B5EF4-FFF2-40B4-BE49-F238E27FC236}">
                <a16:creationId xmlns:a16="http://schemas.microsoft.com/office/drawing/2014/main" id="{16663F7C-D2D8-4ABD-A9E3-6571F72D6E4B}"/>
              </a:ext>
            </a:extLst>
          </p:cNvPr>
          <p:cNvSpPr/>
          <p:nvPr/>
        </p:nvSpPr>
        <p:spPr>
          <a:xfrm>
            <a:off x="1820175" y="2370937"/>
            <a:ext cx="1365850" cy="457200"/>
          </a:xfrm>
          <a:prstGeom prst="roundRect">
            <a:avLst>
              <a:gd name="adj" fmla="val 0"/>
            </a:avLst>
          </a:prstGeom>
          <a:solidFill>
            <a:srgbClr val="FEEC00">
              <a:alpha val="33000"/>
            </a:srgbClr>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7" name="グループ化 26">
            <a:extLst>
              <a:ext uri="{FF2B5EF4-FFF2-40B4-BE49-F238E27FC236}">
                <a16:creationId xmlns:a16="http://schemas.microsoft.com/office/drawing/2014/main" id="{0A588E1E-89D9-4142-B3CF-4DC520E22076}"/>
              </a:ext>
            </a:extLst>
          </p:cNvPr>
          <p:cNvGrpSpPr/>
          <p:nvPr/>
        </p:nvGrpSpPr>
        <p:grpSpPr>
          <a:xfrm>
            <a:off x="6388626" y="1018288"/>
            <a:ext cx="5786778" cy="3154662"/>
            <a:chOff x="3511338" y="2882298"/>
            <a:chExt cx="5786778" cy="3154662"/>
          </a:xfrm>
        </p:grpSpPr>
        <p:sp>
          <p:nvSpPr>
            <p:cNvPr id="15" name="四角形: 角を丸くする 14">
              <a:extLst>
                <a:ext uri="{FF2B5EF4-FFF2-40B4-BE49-F238E27FC236}">
                  <a16:creationId xmlns:a16="http://schemas.microsoft.com/office/drawing/2014/main" id="{6D8A6D28-2758-4E22-B4EC-EF151CEAB227}"/>
                </a:ext>
              </a:extLst>
            </p:cNvPr>
            <p:cNvSpPr/>
            <p:nvPr/>
          </p:nvSpPr>
          <p:spPr>
            <a:xfrm>
              <a:off x="3511338" y="2907387"/>
              <a:ext cx="5653587" cy="3129573"/>
            </a:xfrm>
            <a:prstGeom prst="roundRect">
              <a:avLst>
                <a:gd name="adj" fmla="val 0"/>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源ノ角ゴシック JP Medium" panose="020B0600000000000000" pitchFamily="34" charset="-128"/>
                <a:ea typeface="源ノ角ゴシック JP Medium" panose="020B0600000000000000" pitchFamily="34" charset="-128"/>
              </a:endParaRPr>
            </a:p>
          </p:txBody>
        </p:sp>
        <p:sp>
          <p:nvSpPr>
            <p:cNvPr id="17" name="四角形: 角を丸くする 16">
              <a:extLst>
                <a:ext uri="{FF2B5EF4-FFF2-40B4-BE49-F238E27FC236}">
                  <a16:creationId xmlns:a16="http://schemas.microsoft.com/office/drawing/2014/main" id="{3C1311F6-05D3-432D-A9DF-49931D3684E7}"/>
                </a:ext>
              </a:extLst>
            </p:cNvPr>
            <p:cNvSpPr/>
            <p:nvPr/>
          </p:nvSpPr>
          <p:spPr>
            <a:xfrm>
              <a:off x="3700732" y="2882298"/>
              <a:ext cx="5597384" cy="11423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共有結合をしている原子のペアの間のポテンシャル </a:t>
              </a:r>
              <a:r>
                <a:rPr lang="en-US" altLang="ja-JP" sz="1400" dirty="0">
                  <a:solidFill>
                    <a:schemeClr val="tx1"/>
                  </a:solidFill>
                  <a:latin typeface="源ノ角ゴシック JP Medium" panose="020B0600000000000000" pitchFamily="34" charset="-128"/>
                  <a:ea typeface="源ノ角ゴシック JP Medium" panose="020B0600000000000000" pitchFamily="34" charset="-128"/>
                </a:rPr>
                <a:t>U </a:t>
              </a: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と力 </a:t>
              </a:r>
              <a:r>
                <a:rPr lang="en-US" altLang="ja-JP" sz="1400" dirty="0">
                  <a:solidFill>
                    <a:schemeClr val="tx1"/>
                  </a:solidFill>
                  <a:latin typeface="源ノ角ゴシック JP Medium" panose="020B0600000000000000" pitchFamily="34" charset="-128"/>
                  <a:ea typeface="源ノ角ゴシック JP Medium" panose="020B0600000000000000" pitchFamily="34" charset="-128"/>
                </a:rPr>
                <a:t>F </a:t>
              </a: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は</a:t>
              </a:r>
              <a:endParaRPr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p:txBody>
        </p:sp>
        <mc:AlternateContent xmlns:mc="http://schemas.openxmlformats.org/markup-compatibility/2006" xmlns:a14="http://schemas.microsoft.com/office/drawing/2010/main">
          <mc:Choice Requires="a14">
            <p:sp>
              <p:nvSpPr>
                <p:cNvPr id="18" name="四角形: 角を丸くする 17">
                  <a:extLst>
                    <a:ext uri="{FF2B5EF4-FFF2-40B4-BE49-F238E27FC236}">
                      <a16:creationId xmlns:a16="http://schemas.microsoft.com/office/drawing/2014/main" id="{D4FC80D0-8458-42C4-94C6-8E6C3F940973}"/>
                    </a:ext>
                  </a:extLst>
                </p:cNvPr>
                <p:cNvSpPr/>
                <p:nvPr/>
              </p:nvSpPr>
              <p:spPr>
                <a:xfrm>
                  <a:off x="3916791" y="4105649"/>
                  <a:ext cx="4580963" cy="11423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14:m>
                    <m:oMathPara xmlns:m="http://schemas.openxmlformats.org/officeDocument/2006/math">
                      <m:oMathParaPr>
                        <m:jc m:val="left"/>
                      </m:oMathParaPr>
                      <m:oMath xmlns:m="http://schemas.openxmlformats.org/officeDocument/2006/math">
                        <m:sSub>
                          <m:sSubPr>
                            <m:ctrlPr>
                              <a:rPr lang="en-US" altLang="ja-JP" sz="1400" i="1" smtClean="0">
                                <a:solidFill>
                                  <a:schemeClr val="tx1"/>
                                </a:solidFill>
                                <a:latin typeface="Cambria Math" panose="02040503050406030204" pitchFamily="18" charset="0"/>
                                <a:ea typeface="源ノ角ゴシック JP Medium" panose="020B0600000000000000" pitchFamily="34" charset="-128"/>
                              </a:rPr>
                            </m:ctrlPr>
                          </m:sSubPr>
                          <m:e>
                            <m:r>
                              <a:rPr lang="en-US" altLang="ja-JP" sz="1400" b="0" i="1" smtClean="0">
                                <a:solidFill>
                                  <a:schemeClr val="tx1"/>
                                </a:solidFill>
                                <a:latin typeface="Cambria Math" panose="02040503050406030204" pitchFamily="18" charset="0"/>
                                <a:ea typeface="源ノ角ゴシック JP Medium" panose="020B0600000000000000" pitchFamily="34" charset="-128"/>
                              </a:rPr>
                              <m:t>𝑈</m:t>
                            </m:r>
                          </m:e>
                          <m:sub>
                            <m:r>
                              <a:rPr lang="en-US" altLang="ja-JP" sz="1400" b="0" i="1" smtClean="0">
                                <a:solidFill>
                                  <a:schemeClr val="tx1"/>
                                </a:solidFill>
                                <a:latin typeface="Cambria Math" panose="02040503050406030204" pitchFamily="18" charset="0"/>
                                <a:ea typeface="源ノ角ゴシック JP Medium" panose="020B0600000000000000" pitchFamily="34" charset="-128"/>
                              </a:rPr>
                              <m:t>𝑏𝑜𝑛𝑑</m:t>
                            </m:r>
                          </m:sub>
                        </m:sSub>
                        <m:r>
                          <a:rPr lang="en-US" altLang="ja-JP" sz="1400" b="0" i="1" smtClean="0">
                            <a:solidFill>
                              <a:schemeClr val="tx1"/>
                            </a:solidFill>
                            <a:latin typeface="Cambria Math" panose="02040503050406030204" pitchFamily="18" charset="0"/>
                            <a:ea typeface="源ノ角ゴシック JP Medium" panose="020B0600000000000000" pitchFamily="34" charset="-128"/>
                          </a:rPr>
                          <m:t>=</m:t>
                        </m:r>
                        <m:r>
                          <a:rPr lang="en-US" altLang="ja-JP" sz="1400" b="0" i="1" smtClean="0">
                            <a:solidFill>
                              <a:schemeClr val="tx1"/>
                            </a:solidFill>
                            <a:latin typeface="Cambria Math" panose="02040503050406030204" pitchFamily="18" charset="0"/>
                            <a:ea typeface="源ノ角ゴシック JP Medium" panose="020B0600000000000000" pitchFamily="34" charset="-128"/>
                          </a:rPr>
                          <m:t>𝐾𝑏</m:t>
                        </m:r>
                        <m:sSup>
                          <m:sSupPr>
                            <m:ctrlPr>
                              <a:rPr lang="en-US" altLang="ja-JP" sz="1400" b="0" i="1" smtClean="0">
                                <a:solidFill>
                                  <a:schemeClr val="tx1"/>
                                </a:solidFill>
                                <a:latin typeface="Cambria Math" panose="02040503050406030204" pitchFamily="18" charset="0"/>
                                <a:ea typeface="源ノ角ゴシック JP Medium" panose="020B0600000000000000" pitchFamily="34" charset="-128"/>
                              </a:rPr>
                            </m:ctrlPr>
                          </m:sSupPr>
                          <m:e>
                            <m:d>
                              <m:dPr>
                                <m:ctrlPr>
                                  <a:rPr lang="en-US" altLang="ja-JP" sz="1400" i="1">
                                    <a:solidFill>
                                      <a:schemeClr val="tx1"/>
                                    </a:solidFill>
                                    <a:latin typeface="Cambria Math" panose="02040503050406030204" pitchFamily="18" charset="0"/>
                                    <a:ea typeface="源ノ角ゴシック JP Medium" panose="020B0600000000000000" pitchFamily="34" charset="-128"/>
                                  </a:rPr>
                                </m:ctrlPr>
                              </m:dPr>
                              <m:e>
                                <m:sSub>
                                  <m:sSubPr>
                                    <m:ctrlPr>
                                      <a:rPr lang="en-US" altLang="ja-JP" sz="1400" i="1">
                                        <a:solidFill>
                                          <a:schemeClr val="tx1"/>
                                        </a:solidFill>
                                        <a:latin typeface="Cambria Math" panose="02040503050406030204" pitchFamily="18" charset="0"/>
                                        <a:ea typeface="源ノ角ゴシック JP Medium" panose="020B0600000000000000" pitchFamily="34" charset="-128"/>
                                      </a:rPr>
                                    </m:ctrlPr>
                                  </m:sSubPr>
                                  <m:e>
                                    <m:r>
                                      <a:rPr lang="en-US" altLang="ja-JP" sz="1400" b="1" i="1">
                                        <a:solidFill>
                                          <a:schemeClr val="tx1"/>
                                        </a:solidFill>
                                        <a:latin typeface="Cambria Math" panose="02040503050406030204" pitchFamily="18" charset="0"/>
                                        <a:ea typeface="源ノ角ゴシック JP Medium" panose="020B0600000000000000" pitchFamily="34" charset="-128"/>
                                      </a:rPr>
                                      <m:t>𝒓</m:t>
                                    </m:r>
                                  </m:e>
                                  <m:sub>
                                    <m:r>
                                      <a:rPr lang="en-US" altLang="ja-JP" sz="1400" i="1">
                                        <a:solidFill>
                                          <a:schemeClr val="tx1"/>
                                        </a:solidFill>
                                        <a:latin typeface="Cambria Math" panose="02040503050406030204" pitchFamily="18" charset="0"/>
                                        <a:ea typeface="源ノ角ゴシック JP Medium" panose="020B0600000000000000" pitchFamily="34" charset="-128"/>
                                      </a:rPr>
                                      <m:t>𝑖𝑗</m:t>
                                    </m:r>
                                  </m:sub>
                                </m:sSub>
                                <m:r>
                                  <a:rPr lang="en-US" altLang="ja-JP" sz="1400" i="1">
                                    <a:solidFill>
                                      <a:schemeClr val="tx1"/>
                                    </a:solidFill>
                                    <a:latin typeface="Cambria Math" panose="02040503050406030204" pitchFamily="18" charset="0"/>
                                    <a:ea typeface="源ノ角ゴシック JP Medium" panose="020B0600000000000000" pitchFamily="34" charset="-128"/>
                                  </a:rPr>
                                  <m:t>−</m:t>
                                </m:r>
                                <m:sSub>
                                  <m:sSubPr>
                                    <m:ctrlPr>
                                      <a:rPr lang="en-US" altLang="ja-JP" sz="1400" i="1">
                                        <a:solidFill>
                                          <a:schemeClr val="tx1"/>
                                        </a:solidFill>
                                        <a:latin typeface="Cambria Math" panose="02040503050406030204" pitchFamily="18" charset="0"/>
                                        <a:ea typeface="源ノ角ゴシック JP Medium" panose="020B0600000000000000" pitchFamily="34" charset="-128"/>
                                      </a:rPr>
                                    </m:ctrlPr>
                                  </m:sSubPr>
                                  <m:e>
                                    <m:r>
                                      <a:rPr lang="en-US" altLang="ja-JP" sz="1400" b="1" i="1">
                                        <a:solidFill>
                                          <a:schemeClr val="tx1"/>
                                        </a:solidFill>
                                        <a:latin typeface="Cambria Math" panose="02040503050406030204" pitchFamily="18" charset="0"/>
                                        <a:ea typeface="源ノ角ゴシック JP Medium" panose="020B0600000000000000" pitchFamily="34" charset="-128"/>
                                      </a:rPr>
                                      <m:t>𝒓</m:t>
                                    </m:r>
                                  </m:e>
                                  <m:sub>
                                    <m:r>
                                      <a:rPr lang="en-US" altLang="ja-JP" sz="1400" i="1">
                                        <a:solidFill>
                                          <a:schemeClr val="tx1"/>
                                        </a:solidFill>
                                        <a:latin typeface="Cambria Math" panose="02040503050406030204" pitchFamily="18" charset="0"/>
                                        <a:ea typeface="源ノ角ゴシック JP Medium" panose="020B0600000000000000" pitchFamily="34" charset="-128"/>
                                      </a:rPr>
                                      <m:t>𝑒𝑞</m:t>
                                    </m:r>
                                  </m:sub>
                                </m:sSub>
                              </m:e>
                            </m:d>
                          </m:e>
                          <m:sup>
                            <m:r>
                              <a:rPr lang="en-US" altLang="ja-JP" sz="1400" b="0" i="1" smtClean="0">
                                <a:solidFill>
                                  <a:schemeClr val="tx1"/>
                                </a:solidFill>
                                <a:latin typeface="Cambria Math" panose="02040503050406030204" pitchFamily="18" charset="0"/>
                                <a:ea typeface="源ノ角ゴシック JP Medium" panose="020B0600000000000000" pitchFamily="34" charset="-128"/>
                              </a:rPr>
                              <m:t>2</m:t>
                            </m:r>
                          </m:sup>
                        </m:sSup>
                      </m:oMath>
                    </m:oMathPara>
                  </a14:m>
                  <a:endParaRPr lang="en-US" altLang="ja-JP" sz="1400" b="0" dirty="0">
                    <a:solidFill>
                      <a:schemeClr val="tx1"/>
                    </a:solidFill>
                    <a:latin typeface="源ノ角ゴシック JP Medium" panose="020B0600000000000000" pitchFamily="34" charset="-128"/>
                    <a:ea typeface="源ノ角ゴシック JP Medium" panose="020B0600000000000000" pitchFamily="34" charset="-128"/>
                  </a:endParaRPr>
                </a:p>
                <a:p>
                  <a:pPr>
                    <a:lnSpc>
                      <a:spcPct val="150000"/>
                    </a:lnSpc>
                  </a:pPr>
                  <a14:m>
                    <m:oMathPara xmlns:m="http://schemas.openxmlformats.org/officeDocument/2006/math">
                      <m:oMathParaPr>
                        <m:jc m:val="left"/>
                      </m:oMathParaPr>
                      <m:oMath xmlns:m="http://schemas.openxmlformats.org/officeDocument/2006/math">
                        <m:sSub>
                          <m:sSubPr>
                            <m:ctrlPr>
                              <a:rPr lang="en-US" altLang="ja-JP" sz="1400" i="1" smtClean="0">
                                <a:solidFill>
                                  <a:schemeClr val="tx1"/>
                                </a:solidFill>
                                <a:latin typeface="Cambria Math" panose="02040503050406030204" pitchFamily="18" charset="0"/>
                                <a:ea typeface="源ノ角ゴシック JP Medium" panose="020B0600000000000000" pitchFamily="34" charset="-128"/>
                              </a:rPr>
                            </m:ctrlPr>
                          </m:sSubPr>
                          <m:e>
                            <m:r>
                              <a:rPr lang="en-US" altLang="ja-JP" sz="1400" b="0" i="1" smtClean="0">
                                <a:solidFill>
                                  <a:schemeClr val="tx1"/>
                                </a:solidFill>
                                <a:latin typeface="Cambria Math" panose="02040503050406030204" pitchFamily="18" charset="0"/>
                                <a:ea typeface="源ノ角ゴシック JP Medium" panose="020B0600000000000000" pitchFamily="34" charset="-128"/>
                              </a:rPr>
                              <m:t>𝐹</m:t>
                            </m:r>
                          </m:e>
                          <m:sub>
                            <m:r>
                              <a:rPr lang="en-US" altLang="ja-JP" sz="1400" b="0" i="1" smtClean="0">
                                <a:solidFill>
                                  <a:schemeClr val="tx1"/>
                                </a:solidFill>
                                <a:latin typeface="Cambria Math" panose="02040503050406030204" pitchFamily="18" charset="0"/>
                                <a:ea typeface="源ノ角ゴシック JP Medium" panose="020B0600000000000000" pitchFamily="34" charset="-128"/>
                              </a:rPr>
                              <m:t>𝑏𝑜𝑛𝑑</m:t>
                            </m:r>
                          </m:sub>
                        </m:sSub>
                        <m:r>
                          <a:rPr lang="en-US" altLang="ja-JP" sz="1400" b="0" i="1" smtClean="0">
                            <a:solidFill>
                              <a:schemeClr val="tx1"/>
                            </a:solidFill>
                            <a:latin typeface="Cambria Math" panose="02040503050406030204" pitchFamily="18" charset="0"/>
                            <a:ea typeface="源ノ角ゴシック JP Medium" panose="020B0600000000000000" pitchFamily="34" charset="-128"/>
                          </a:rPr>
                          <m:t>=−2</m:t>
                        </m:r>
                        <m:r>
                          <a:rPr lang="en-US" altLang="ja-JP" sz="1400" b="0" i="1" smtClean="0">
                            <a:solidFill>
                              <a:schemeClr val="tx1"/>
                            </a:solidFill>
                            <a:latin typeface="Cambria Math" panose="02040503050406030204" pitchFamily="18" charset="0"/>
                            <a:ea typeface="源ノ角ゴシック JP Medium" panose="020B0600000000000000" pitchFamily="34" charset="-128"/>
                          </a:rPr>
                          <m:t>𝐾𝑏</m:t>
                        </m:r>
                        <m:r>
                          <a:rPr lang="en-US" altLang="ja-JP" sz="1400" b="1" i="1" smtClean="0">
                            <a:solidFill>
                              <a:schemeClr val="tx1"/>
                            </a:solidFill>
                            <a:latin typeface="Cambria Math" panose="02040503050406030204" pitchFamily="18" charset="0"/>
                            <a:ea typeface="Cambria Math" panose="02040503050406030204" pitchFamily="18" charset="0"/>
                          </a:rPr>
                          <m:t>𝜵</m:t>
                        </m:r>
                        <m:sSup>
                          <m:sSupPr>
                            <m:ctrlPr>
                              <a:rPr lang="en-US" altLang="ja-JP" sz="1400" b="0" i="1" smtClean="0">
                                <a:solidFill>
                                  <a:schemeClr val="tx1"/>
                                </a:solidFill>
                                <a:latin typeface="Cambria Math" panose="02040503050406030204" pitchFamily="18" charset="0"/>
                                <a:ea typeface="源ノ角ゴシック JP Medium" panose="020B0600000000000000" pitchFamily="34" charset="-128"/>
                              </a:rPr>
                            </m:ctrlPr>
                          </m:sSupPr>
                          <m:e>
                            <m:d>
                              <m:dPr>
                                <m:ctrlPr>
                                  <a:rPr lang="en-US" altLang="ja-JP" sz="1400" i="1">
                                    <a:solidFill>
                                      <a:schemeClr val="tx1"/>
                                    </a:solidFill>
                                    <a:latin typeface="Cambria Math" panose="02040503050406030204" pitchFamily="18" charset="0"/>
                                    <a:ea typeface="源ノ角ゴシック JP Medium" panose="020B0600000000000000" pitchFamily="34" charset="-128"/>
                                  </a:rPr>
                                </m:ctrlPr>
                              </m:dPr>
                              <m:e>
                                <m:sSub>
                                  <m:sSubPr>
                                    <m:ctrlPr>
                                      <a:rPr lang="en-US" altLang="ja-JP" sz="1400" i="1">
                                        <a:solidFill>
                                          <a:schemeClr val="tx1"/>
                                        </a:solidFill>
                                        <a:latin typeface="Cambria Math" panose="02040503050406030204" pitchFamily="18" charset="0"/>
                                        <a:ea typeface="源ノ角ゴシック JP Medium" panose="020B0600000000000000" pitchFamily="34" charset="-128"/>
                                      </a:rPr>
                                    </m:ctrlPr>
                                  </m:sSubPr>
                                  <m:e>
                                    <m:r>
                                      <a:rPr lang="en-US" altLang="ja-JP" sz="1400" b="1" i="1">
                                        <a:solidFill>
                                          <a:schemeClr val="tx1"/>
                                        </a:solidFill>
                                        <a:latin typeface="Cambria Math" panose="02040503050406030204" pitchFamily="18" charset="0"/>
                                        <a:ea typeface="源ノ角ゴシック JP Medium" panose="020B0600000000000000" pitchFamily="34" charset="-128"/>
                                      </a:rPr>
                                      <m:t>𝒓</m:t>
                                    </m:r>
                                  </m:e>
                                  <m:sub>
                                    <m:r>
                                      <a:rPr lang="en-US" altLang="ja-JP" sz="1400" i="1">
                                        <a:solidFill>
                                          <a:schemeClr val="tx1"/>
                                        </a:solidFill>
                                        <a:latin typeface="Cambria Math" panose="02040503050406030204" pitchFamily="18" charset="0"/>
                                        <a:ea typeface="源ノ角ゴシック JP Medium" panose="020B0600000000000000" pitchFamily="34" charset="-128"/>
                                      </a:rPr>
                                      <m:t>𝑖𝑗</m:t>
                                    </m:r>
                                  </m:sub>
                                </m:sSub>
                                <m:r>
                                  <a:rPr lang="en-US" altLang="ja-JP" sz="1400" i="1">
                                    <a:solidFill>
                                      <a:schemeClr val="tx1"/>
                                    </a:solidFill>
                                    <a:latin typeface="Cambria Math" panose="02040503050406030204" pitchFamily="18" charset="0"/>
                                    <a:ea typeface="源ノ角ゴシック JP Medium" panose="020B0600000000000000" pitchFamily="34" charset="-128"/>
                                  </a:rPr>
                                  <m:t>−</m:t>
                                </m:r>
                                <m:sSub>
                                  <m:sSubPr>
                                    <m:ctrlPr>
                                      <a:rPr lang="en-US" altLang="ja-JP" sz="1400" i="1">
                                        <a:solidFill>
                                          <a:schemeClr val="tx1"/>
                                        </a:solidFill>
                                        <a:latin typeface="Cambria Math" panose="02040503050406030204" pitchFamily="18" charset="0"/>
                                        <a:ea typeface="源ノ角ゴシック JP Medium" panose="020B0600000000000000" pitchFamily="34" charset="-128"/>
                                      </a:rPr>
                                    </m:ctrlPr>
                                  </m:sSubPr>
                                  <m:e>
                                    <m:r>
                                      <a:rPr lang="en-US" altLang="ja-JP" sz="1400" b="1" i="1">
                                        <a:solidFill>
                                          <a:schemeClr val="tx1"/>
                                        </a:solidFill>
                                        <a:latin typeface="Cambria Math" panose="02040503050406030204" pitchFamily="18" charset="0"/>
                                        <a:ea typeface="源ノ角ゴシック JP Medium" panose="020B0600000000000000" pitchFamily="34" charset="-128"/>
                                      </a:rPr>
                                      <m:t>𝒓</m:t>
                                    </m:r>
                                  </m:e>
                                  <m:sub>
                                    <m:r>
                                      <a:rPr lang="en-US" altLang="ja-JP" sz="1400" i="1">
                                        <a:solidFill>
                                          <a:schemeClr val="tx1"/>
                                        </a:solidFill>
                                        <a:latin typeface="Cambria Math" panose="02040503050406030204" pitchFamily="18" charset="0"/>
                                        <a:ea typeface="源ノ角ゴシック JP Medium" panose="020B0600000000000000" pitchFamily="34" charset="-128"/>
                                      </a:rPr>
                                      <m:t>𝑒𝑞</m:t>
                                    </m:r>
                                  </m:sub>
                                </m:sSub>
                              </m:e>
                            </m:d>
                          </m:e>
                          <m:sup/>
                        </m:sSup>
                        <m:r>
                          <a:rPr lang="en-US" altLang="ja-JP" sz="1400" i="1">
                            <a:solidFill>
                              <a:schemeClr val="tx1"/>
                            </a:solidFill>
                            <a:latin typeface="Cambria Math" panose="02040503050406030204" pitchFamily="18" charset="0"/>
                            <a:ea typeface="源ノ角ゴシック JP Medium" panose="020B0600000000000000" pitchFamily="34" charset="-128"/>
                          </a:rPr>
                          <m:t>=−2</m:t>
                        </m:r>
                        <m:r>
                          <a:rPr lang="en-US" altLang="ja-JP" sz="1400" i="1">
                            <a:solidFill>
                              <a:schemeClr val="tx1"/>
                            </a:solidFill>
                            <a:latin typeface="Cambria Math" panose="02040503050406030204" pitchFamily="18" charset="0"/>
                            <a:ea typeface="源ノ角ゴシック JP Medium" panose="020B0600000000000000" pitchFamily="34" charset="-128"/>
                          </a:rPr>
                          <m:t>𝐾𝑏</m:t>
                        </m:r>
                        <m:sSup>
                          <m:sSupPr>
                            <m:ctrlPr>
                              <a:rPr lang="en-US" altLang="ja-JP" sz="1400" i="1">
                                <a:solidFill>
                                  <a:schemeClr val="tx1"/>
                                </a:solidFill>
                                <a:latin typeface="Cambria Math" panose="02040503050406030204" pitchFamily="18" charset="0"/>
                                <a:ea typeface="源ノ角ゴシック JP Medium" panose="020B0600000000000000" pitchFamily="34" charset="-128"/>
                              </a:rPr>
                            </m:ctrlPr>
                          </m:sSupPr>
                          <m:e>
                            <m:d>
                              <m:dPr>
                                <m:ctrlPr>
                                  <a:rPr lang="en-US" altLang="ja-JP" sz="1400" i="1">
                                    <a:solidFill>
                                      <a:schemeClr val="tx1"/>
                                    </a:solidFill>
                                    <a:latin typeface="Cambria Math" panose="02040503050406030204" pitchFamily="18" charset="0"/>
                                    <a:ea typeface="源ノ角ゴシック JP Medium" panose="020B0600000000000000" pitchFamily="34" charset="-128"/>
                                  </a:rPr>
                                </m:ctrlPr>
                              </m:dPr>
                              <m:e>
                                <m:sSub>
                                  <m:sSubPr>
                                    <m:ctrlPr>
                                      <a:rPr lang="en-US" altLang="ja-JP" sz="1400" i="1">
                                        <a:solidFill>
                                          <a:schemeClr val="tx1"/>
                                        </a:solidFill>
                                        <a:latin typeface="Cambria Math" panose="02040503050406030204" pitchFamily="18" charset="0"/>
                                        <a:ea typeface="源ノ角ゴシック JP Medium" panose="020B0600000000000000" pitchFamily="34" charset="-128"/>
                                      </a:rPr>
                                    </m:ctrlPr>
                                  </m:sSubPr>
                                  <m:e>
                                    <m:r>
                                      <a:rPr lang="en-US" altLang="ja-JP" sz="1400" b="1" i="1">
                                        <a:solidFill>
                                          <a:schemeClr val="tx1"/>
                                        </a:solidFill>
                                        <a:latin typeface="Cambria Math" panose="02040503050406030204" pitchFamily="18" charset="0"/>
                                        <a:ea typeface="源ノ角ゴシック JP Medium" panose="020B0600000000000000" pitchFamily="34" charset="-128"/>
                                      </a:rPr>
                                      <m:t>𝒓</m:t>
                                    </m:r>
                                  </m:e>
                                  <m:sub>
                                    <m:r>
                                      <a:rPr lang="en-US" altLang="ja-JP" sz="1400" i="1">
                                        <a:solidFill>
                                          <a:schemeClr val="tx1"/>
                                        </a:solidFill>
                                        <a:latin typeface="Cambria Math" panose="02040503050406030204" pitchFamily="18" charset="0"/>
                                        <a:ea typeface="源ノ角ゴシック JP Medium" panose="020B0600000000000000" pitchFamily="34" charset="-128"/>
                                      </a:rPr>
                                      <m:t>𝑖𝑗</m:t>
                                    </m:r>
                                  </m:sub>
                                </m:sSub>
                                <m:r>
                                  <a:rPr lang="en-US" altLang="ja-JP" sz="1400" i="1">
                                    <a:solidFill>
                                      <a:schemeClr val="tx1"/>
                                    </a:solidFill>
                                    <a:latin typeface="Cambria Math" panose="02040503050406030204" pitchFamily="18" charset="0"/>
                                    <a:ea typeface="源ノ角ゴシック JP Medium" panose="020B0600000000000000" pitchFamily="34" charset="-128"/>
                                  </a:rPr>
                                  <m:t>−</m:t>
                                </m:r>
                                <m:sSub>
                                  <m:sSubPr>
                                    <m:ctrlPr>
                                      <a:rPr lang="en-US" altLang="ja-JP" sz="1400" i="1">
                                        <a:solidFill>
                                          <a:schemeClr val="tx1"/>
                                        </a:solidFill>
                                        <a:latin typeface="Cambria Math" panose="02040503050406030204" pitchFamily="18" charset="0"/>
                                        <a:ea typeface="源ノ角ゴシック JP Medium" panose="020B0600000000000000" pitchFamily="34" charset="-128"/>
                                      </a:rPr>
                                    </m:ctrlPr>
                                  </m:sSubPr>
                                  <m:e>
                                    <m:r>
                                      <a:rPr lang="en-US" altLang="ja-JP" sz="1400" b="1" i="1">
                                        <a:solidFill>
                                          <a:schemeClr val="tx1"/>
                                        </a:solidFill>
                                        <a:latin typeface="Cambria Math" panose="02040503050406030204" pitchFamily="18" charset="0"/>
                                        <a:ea typeface="源ノ角ゴシック JP Medium" panose="020B0600000000000000" pitchFamily="34" charset="-128"/>
                                      </a:rPr>
                                      <m:t>𝒓</m:t>
                                    </m:r>
                                  </m:e>
                                  <m:sub>
                                    <m:r>
                                      <a:rPr lang="en-US" altLang="ja-JP" sz="1400" i="1">
                                        <a:solidFill>
                                          <a:schemeClr val="tx1"/>
                                        </a:solidFill>
                                        <a:latin typeface="Cambria Math" panose="02040503050406030204" pitchFamily="18" charset="0"/>
                                        <a:ea typeface="源ノ角ゴシック JP Medium" panose="020B0600000000000000" pitchFamily="34" charset="-128"/>
                                      </a:rPr>
                                      <m:t>𝑒𝑞</m:t>
                                    </m:r>
                                  </m:sub>
                                </m:sSub>
                              </m:e>
                            </m:d>
                          </m:e>
                          <m:sup/>
                        </m:sSup>
                        <m:f>
                          <m:fPr>
                            <m:ctrlPr>
                              <a:rPr lang="en-US" altLang="ja-JP" sz="1400" b="0" i="1" smtClean="0">
                                <a:solidFill>
                                  <a:schemeClr val="tx1"/>
                                </a:solidFill>
                                <a:latin typeface="Cambria Math" panose="02040503050406030204" pitchFamily="18" charset="0"/>
                                <a:ea typeface="源ノ角ゴシック JP Medium" panose="020B0600000000000000" pitchFamily="34" charset="-128"/>
                              </a:rPr>
                            </m:ctrlPr>
                          </m:fPr>
                          <m:num>
                            <m:sSub>
                              <m:sSubPr>
                                <m:ctrlPr>
                                  <a:rPr lang="en-US" altLang="ja-JP" sz="1400" b="1" i="1" smtClean="0">
                                    <a:solidFill>
                                      <a:schemeClr val="tx1"/>
                                    </a:solidFill>
                                    <a:latin typeface="Cambria Math" panose="02040503050406030204" pitchFamily="18" charset="0"/>
                                    <a:ea typeface="源ノ角ゴシック JP Medium" panose="020B0600000000000000" pitchFamily="34" charset="-128"/>
                                  </a:rPr>
                                </m:ctrlPr>
                              </m:sSubPr>
                              <m:e>
                                <m:r>
                                  <a:rPr lang="en-US" altLang="ja-JP" sz="1400" b="1" i="1" smtClean="0">
                                    <a:solidFill>
                                      <a:schemeClr val="tx1"/>
                                    </a:solidFill>
                                    <a:latin typeface="Cambria Math" panose="02040503050406030204" pitchFamily="18" charset="0"/>
                                    <a:ea typeface="源ノ角ゴシック JP Medium" panose="020B0600000000000000" pitchFamily="34" charset="-128"/>
                                  </a:rPr>
                                  <m:t>𝒓</m:t>
                                </m:r>
                              </m:e>
                              <m:sub>
                                <m:r>
                                  <a:rPr lang="en-US" altLang="ja-JP" sz="1400" b="0" i="1" smtClean="0">
                                    <a:solidFill>
                                      <a:schemeClr val="tx1"/>
                                    </a:solidFill>
                                    <a:latin typeface="Cambria Math" panose="02040503050406030204" pitchFamily="18" charset="0"/>
                                    <a:ea typeface="源ノ角ゴシック JP Medium" panose="020B0600000000000000" pitchFamily="34" charset="-128"/>
                                  </a:rPr>
                                  <m:t>𝑖𝑗</m:t>
                                </m:r>
                              </m:sub>
                            </m:sSub>
                          </m:num>
                          <m:den>
                            <m:sSub>
                              <m:sSubPr>
                                <m:ctrlPr>
                                  <a:rPr lang="en-US" altLang="ja-JP" sz="1400" b="0" i="1" smtClean="0">
                                    <a:solidFill>
                                      <a:schemeClr val="tx1"/>
                                    </a:solidFill>
                                    <a:latin typeface="Cambria Math" panose="02040503050406030204" pitchFamily="18" charset="0"/>
                                    <a:ea typeface="源ノ角ゴシック JP Medium" panose="020B0600000000000000" pitchFamily="34" charset="-128"/>
                                  </a:rPr>
                                </m:ctrlPr>
                              </m:sSubPr>
                              <m:e>
                                <m:r>
                                  <a:rPr lang="en-US" altLang="ja-JP" sz="1400" b="0" i="1" smtClean="0">
                                    <a:solidFill>
                                      <a:schemeClr val="tx1"/>
                                    </a:solidFill>
                                    <a:latin typeface="Cambria Math" panose="02040503050406030204" pitchFamily="18" charset="0"/>
                                    <a:ea typeface="源ノ角ゴシック JP Medium" panose="020B0600000000000000" pitchFamily="34" charset="-128"/>
                                  </a:rPr>
                                  <m:t>𝑟</m:t>
                                </m:r>
                              </m:e>
                              <m:sub>
                                <m:r>
                                  <a:rPr lang="en-US" altLang="ja-JP" sz="1400" b="0" i="1" smtClean="0">
                                    <a:solidFill>
                                      <a:schemeClr val="tx1"/>
                                    </a:solidFill>
                                    <a:latin typeface="Cambria Math" panose="02040503050406030204" pitchFamily="18" charset="0"/>
                                    <a:ea typeface="源ノ角ゴシック JP Medium" panose="020B0600000000000000" pitchFamily="34" charset="-128"/>
                                  </a:rPr>
                                  <m:t>𝑖𝑗</m:t>
                                </m:r>
                              </m:sub>
                            </m:sSub>
                          </m:den>
                        </m:f>
                      </m:oMath>
                    </m:oMathPara>
                  </a14:m>
                  <a:endParaRPr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p:txBody>
            </p:sp>
          </mc:Choice>
          <mc:Fallback xmlns="">
            <p:sp>
              <p:nvSpPr>
                <p:cNvPr id="18" name="四角形: 角を丸くする 17">
                  <a:extLst>
                    <a:ext uri="{FF2B5EF4-FFF2-40B4-BE49-F238E27FC236}">
                      <a16:creationId xmlns:a16="http://schemas.microsoft.com/office/drawing/2014/main" id="{D4FC80D0-8458-42C4-94C6-8E6C3F940973}"/>
                    </a:ext>
                  </a:extLst>
                </p:cNvPr>
                <p:cNvSpPr>
                  <a:spLocks noRot="1" noChangeAspect="1" noMove="1" noResize="1" noEditPoints="1" noAdjustHandles="1" noChangeArrowheads="1" noChangeShapeType="1" noTextEdit="1"/>
                </p:cNvSpPr>
                <p:nvPr/>
              </p:nvSpPr>
              <p:spPr>
                <a:xfrm>
                  <a:off x="3916791" y="4105649"/>
                  <a:ext cx="4580963" cy="1142385"/>
                </a:xfrm>
                <a:prstGeom prst="roundRect">
                  <a:avLst>
                    <a:gd name="adj" fmla="val 0"/>
                  </a:avLst>
                </a:prstGeom>
                <a:blipFill>
                  <a:blip r:embed="rId4"/>
                  <a:stretch>
                    <a:fillRect/>
                  </a:stretch>
                </a:blipFill>
                <a:ln>
                  <a:noFill/>
                </a:ln>
              </p:spPr>
              <p:txBody>
                <a:bodyPr/>
                <a:lstStyle/>
                <a:p>
                  <a:r>
                    <a:rPr lang="ja-JP" altLang="en-US">
                      <a:noFill/>
                    </a:rPr>
                    <a:t> </a:t>
                  </a:r>
                </a:p>
              </p:txBody>
            </p:sp>
          </mc:Fallback>
        </mc:AlternateContent>
        <p:grpSp>
          <p:nvGrpSpPr>
            <p:cNvPr id="26" name="グループ化 25">
              <a:extLst>
                <a:ext uri="{FF2B5EF4-FFF2-40B4-BE49-F238E27FC236}">
                  <a16:creationId xmlns:a16="http://schemas.microsoft.com/office/drawing/2014/main" id="{32A7D00E-74EE-427F-AFE8-6B37EB70927A}"/>
                </a:ext>
              </a:extLst>
            </p:cNvPr>
            <p:cNvGrpSpPr/>
            <p:nvPr/>
          </p:nvGrpSpPr>
          <p:grpSpPr>
            <a:xfrm>
              <a:off x="7204708" y="3856363"/>
              <a:ext cx="1649737" cy="580330"/>
              <a:chOff x="7392838" y="1226537"/>
              <a:chExt cx="1649737" cy="580330"/>
            </a:xfrm>
          </p:grpSpPr>
          <p:sp>
            <p:nvSpPr>
              <p:cNvPr id="19" name="楕円 18">
                <a:extLst>
                  <a:ext uri="{FF2B5EF4-FFF2-40B4-BE49-F238E27FC236}">
                    <a16:creationId xmlns:a16="http://schemas.microsoft.com/office/drawing/2014/main" id="{2EBF412E-58CF-4CAC-A171-12BB2301E995}"/>
                  </a:ext>
                </a:extLst>
              </p:cNvPr>
              <p:cNvSpPr/>
              <p:nvPr/>
            </p:nvSpPr>
            <p:spPr>
              <a:xfrm>
                <a:off x="7392838" y="1354347"/>
                <a:ext cx="255619" cy="255619"/>
              </a:xfrm>
              <a:prstGeom prst="ellipse">
                <a:avLst/>
              </a:prstGeom>
              <a:solidFill>
                <a:schemeClr val="accent6">
                  <a:lumMod val="60000"/>
                  <a:lumOff val="4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リーフォーム: 図形 20">
                <a:extLst>
                  <a:ext uri="{FF2B5EF4-FFF2-40B4-BE49-F238E27FC236}">
                    <a16:creationId xmlns:a16="http://schemas.microsoft.com/office/drawing/2014/main" id="{9DD60F45-40D1-43F0-B283-24A2CED4113D}"/>
                  </a:ext>
                </a:extLst>
              </p:cNvPr>
              <p:cNvSpPr/>
              <p:nvPr/>
            </p:nvSpPr>
            <p:spPr>
              <a:xfrm>
                <a:off x="7773689" y="1335585"/>
                <a:ext cx="854015" cy="213111"/>
              </a:xfrm>
              <a:custGeom>
                <a:avLst/>
                <a:gdLst>
                  <a:gd name="connsiteX0" fmla="*/ 0 w 854015"/>
                  <a:gd name="connsiteY0" fmla="*/ 213111 h 213111"/>
                  <a:gd name="connsiteX1" fmla="*/ 8627 w 854015"/>
                  <a:gd name="connsiteY1" fmla="*/ 66462 h 213111"/>
                  <a:gd name="connsiteX2" fmla="*/ 34506 w 854015"/>
                  <a:gd name="connsiteY2" fmla="*/ 49209 h 213111"/>
                  <a:gd name="connsiteX3" fmla="*/ 112144 w 854015"/>
                  <a:gd name="connsiteY3" fmla="*/ 66462 h 213111"/>
                  <a:gd name="connsiteX4" fmla="*/ 138023 w 854015"/>
                  <a:gd name="connsiteY4" fmla="*/ 204485 h 213111"/>
                  <a:gd name="connsiteX5" fmla="*/ 120770 w 854015"/>
                  <a:gd name="connsiteY5" fmla="*/ 144100 h 213111"/>
                  <a:gd name="connsiteX6" fmla="*/ 112144 w 854015"/>
                  <a:gd name="connsiteY6" fmla="*/ 92341 h 213111"/>
                  <a:gd name="connsiteX7" fmla="*/ 129396 w 854015"/>
                  <a:gd name="connsiteY7" fmla="*/ 14704 h 213111"/>
                  <a:gd name="connsiteX8" fmla="*/ 258793 w 854015"/>
                  <a:gd name="connsiteY8" fmla="*/ 66462 h 213111"/>
                  <a:gd name="connsiteX9" fmla="*/ 293298 w 854015"/>
                  <a:gd name="connsiteY9" fmla="*/ 100968 h 213111"/>
                  <a:gd name="connsiteX10" fmla="*/ 310551 w 854015"/>
                  <a:gd name="connsiteY10" fmla="*/ 152726 h 213111"/>
                  <a:gd name="connsiteX11" fmla="*/ 301925 w 854015"/>
                  <a:gd name="connsiteY11" fmla="*/ 187232 h 213111"/>
                  <a:gd name="connsiteX12" fmla="*/ 267419 w 854015"/>
                  <a:gd name="connsiteY12" fmla="*/ 144100 h 213111"/>
                  <a:gd name="connsiteX13" fmla="*/ 267419 w 854015"/>
                  <a:gd name="connsiteY13" fmla="*/ 31956 h 213111"/>
                  <a:gd name="connsiteX14" fmla="*/ 301925 w 854015"/>
                  <a:gd name="connsiteY14" fmla="*/ 14704 h 213111"/>
                  <a:gd name="connsiteX15" fmla="*/ 414068 w 854015"/>
                  <a:gd name="connsiteY15" fmla="*/ 66462 h 213111"/>
                  <a:gd name="connsiteX16" fmla="*/ 431321 w 854015"/>
                  <a:gd name="connsiteY16" fmla="*/ 109594 h 213111"/>
                  <a:gd name="connsiteX17" fmla="*/ 422695 w 854015"/>
                  <a:gd name="connsiteY17" fmla="*/ 187232 h 213111"/>
                  <a:gd name="connsiteX18" fmla="*/ 379562 w 854015"/>
                  <a:gd name="connsiteY18" fmla="*/ 135473 h 213111"/>
                  <a:gd name="connsiteX19" fmla="*/ 362310 w 854015"/>
                  <a:gd name="connsiteY19" fmla="*/ 75088 h 213111"/>
                  <a:gd name="connsiteX20" fmla="*/ 431321 w 854015"/>
                  <a:gd name="connsiteY20" fmla="*/ 23330 h 213111"/>
                  <a:gd name="connsiteX21" fmla="*/ 500332 w 854015"/>
                  <a:gd name="connsiteY21" fmla="*/ 49209 h 213111"/>
                  <a:gd name="connsiteX22" fmla="*/ 543464 w 854015"/>
                  <a:gd name="connsiteY22" fmla="*/ 118220 h 213111"/>
                  <a:gd name="connsiteX23" fmla="*/ 534838 w 854015"/>
                  <a:gd name="connsiteY23" fmla="*/ 178605 h 213111"/>
                  <a:gd name="connsiteX24" fmla="*/ 526211 w 854015"/>
                  <a:gd name="connsiteY24" fmla="*/ 31956 h 213111"/>
                  <a:gd name="connsiteX25" fmla="*/ 603849 w 854015"/>
                  <a:gd name="connsiteY25" fmla="*/ 40583 h 213111"/>
                  <a:gd name="connsiteX26" fmla="*/ 664234 w 854015"/>
                  <a:gd name="connsiteY26" fmla="*/ 66462 h 213111"/>
                  <a:gd name="connsiteX27" fmla="*/ 698740 w 854015"/>
                  <a:gd name="connsiteY27" fmla="*/ 152726 h 213111"/>
                  <a:gd name="connsiteX28" fmla="*/ 690113 w 854015"/>
                  <a:gd name="connsiteY28" fmla="*/ 187232 h 213111"/>
                  <a:gd name="connsiteX29" fmla="*/ 655608 w 854015"/>
                  <a:gd name="connsiteY29" fmla="*/ 100968 h 213111"/>
                  <a:gd name="connsiteX30" fmla="*/ 672861 w 854015"/>
                  <a:gd name="connsiteY30" fmla="*/ 57836 h 213111"/>
                  <a:gd name="connsiteX31" fmla="*/ 698740 w 854015"/>
                  <a:gd name="connsiteY31" fmla="*/ 66462 h 213111"/>
                  <a:gd name="connsiteX32" fmla="*/ 759125 w 854015"/>
                  <a:gd name="connsiteY32" fmla="*/ 126847 h 213111"/>
                  <a:gd name="connsiteX33" fmla="*/ 750498 w 854015"/>
                  <a:gd name="connsiteY33" fmla="*/ 169979 h 213111"/>
                  <a:gd name="connsiteX34" fmla="*/ 715993 w 854015"/>
                  <a:gd name="connsiteY34" fmla="*/ 92341 h 213111"/>
                  <a:gd name="connsiteX35" fmla="*/ 741872 w 854015"/>
                  <a:gd name="connsiteY35" fmla="*/ 40583 h 213111"/>
                  <a:gd name="connsiteX36" fmla="*/ 810883 w 854015"/>
                  <a:gd name="connsiteY36" fmla="*/ 57836 h 213111"/>
                  <a:gd name="connsiteX37" fmla="*/ 854015 w 854015"/>
                  <a:gd name="connsiteY37" fmla="*/ 161353 h 21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54015" h="213111">
                    <a:moveTo>
                      <a:pt x="0" y="213111"/>
                    </a:moveTo>
                    <a:cubicBezTo>
                      <a:pt x="2876" y="164228"/>
                      <a:pt x="-1461" y="114379"/>
                      <a:pt x="8627" y="66462"/>
                    </a:cubicBezTo>
                    <a:cubicBezTo>
                      <a:pt x="10763" y="56317"/>
                      <a:pt x="24138" y="49209"/>
                      <a:pt x="34506" y="49209"/>
                    </a:cubicBezTo>
                    <a:cubicBezTo>
                      <a:pt x="61017" y="49209"/>
                      <a:pt x="86265" y="60711"/>
                      <a:pt x="112144" y="66462"/>
                    </a:cubicBezTo>
                    <a:cubicBezTo>
                      <a:pt x="144161" y="106484"/>
                      <a:pt x="186832" y="139404"/>
                      <a:pt x="138023" y="204485"/>
                    </a:cubicBezTo>
                    <a:cubicBezTo>
                      <a:pt x="125463" y="221232"/>
                      <a:pt x="125477" y="164498"/>
                      <a:pt x="120770" y="144100"/>
                    </a:cubicBezTo>
                    <a:cubicBezTo>
                      <a:pt x="116837" y="127057"/>
                      <a:pt x="115019" y="109594"/>
                      <a:pt x="112144" y="92341"/>
                    </a:cubicBezTo>
                    <a:cubicBezTo>
                      <a:pt x="117895" y="66462"/>
                      <a:pt x="105685" y="26560"/>
                      <a:pt x="129396" y="14704"/>
                    </a:cubicBezTo>
                    <a:cubicBezTo>
                      <a:pt x="212553" y="-26875"/>
                      <a:pt x="226121" y="29122"/>
                      <a:pt x="258793" y="66462"/>
                    </a:cubicBezTo>
                    <a:cubicBezTo>
                      <a:pt x="269504" y="78703"/>
                      <a:pt x="281796" y="89466"/>
                      <a:pt x="293298" y="100968"/>
                    </a:cubicBezTo>
                    <a:cubicBezTo>
                      <a:pt x="299049" y="118221"/>
                      <a:pt x="308741" y="134630"/>
                      <a:pt x="310551" y="152726"/>
                    </a:cubicBezTo>
                    <a:cubicBezTo>
                      <a:pt x="311731" y="164523"/>
                      <a:pt x="313551" y="189557"/>
                      <a:pt x="301925" y="187232"/>
                    </a:cubicBezTo>
                    <a:cubicBezTo>
                      <a:pt x="283870" y="183621"/>
                      <a:pt x="278921" y="158477"/>
                      <a:pt x="267419" y="144100"/>
                    </a:cubicBezTo>
                    <a:cubicBezTo>
                      <a:pt x="257440" y="104181"/>
                      <a:pt x="246587" y="77787"/>
                      <a:pt x="267419" y="31956"/>
                    </a:cubicBezTo>
                    <a:cubicBezTo>
                      <a:pt x="272740" y="20249"/>
                      <a:pt x="290423" y="20455"/>
                      <a:pt x="301925" y="14704"/>
                    </a:cubicBezTo>
                    <a:cubicBezTo>
                      <a:pt x="351567" y="27114"/>
                      <a:pt x="381330" y="24371"/>
                      <a:pt x="414068" y="66462"/>
                    </a:cubicBezTo>
                    <a:cubicBezTo>
                      <a:pt x="423575" y="78685"/>
                      <a:pt x="425570" y="95217"/>
                      <a:pt x="431321" y="109594"/>
                    </a:cubicBezTo>
                    <a:cubicBezTo>
                      <a:pt x="428446" y="135473"/>
                      <a:pt x="445985" y="175587"/>
                      <a:pt x="422695" y="187232"/>
                    </a:cubicBezTo>
                    <a:cubicBezTo>
                      <a:pt x="402607" y="197276"/>
                      <a:pt x="392020" y="154160"/>
                      <a:pt x="379562" y="135473"/>
                    </a:cubicBezTo>
                    <a:cubicBezTo>
                      <a:pt x="374612" y="128048"/>
                      <a:pt x="363460" y="79689"/>
                      <a:pt x="362310" y="75088"/>
                    </a:cubicBezTo>
                    <a:cubicBezTo>
                      <a:pt x="372498" y="64900"/>
                      <a:pt x="408680" y="21443"/>
                      <a:pt x="431321" y="23330"/>
                    </a:cubicBezTo>
                    <a:cubicBezTo>
                      <a:pt x="455804" y="25370"/>
                      <a:pt x="477328" y="40583"/>
                      <a:pt x="500332" y="49209"/>
                    </a:cubicBezTo>
                    <a:cubicBezTo>
                      <a:pt x="522339" y="71216"/>
                      <a:pt x="540493" y="82574"/>
                      <a:pt x="543464" y="118220"/>
                    </a:cubicBezTo>
                    <a:cubicBezTo>
                      <a:pt x="545153" y="138482"/>
                      <a:pt x="537713" y="158477"/>
                      <a:pt x="534838" y="178605"/>
                    </a:cubicBezTo>
                    <a:cubicBezTo>
                      <a:pt x="508871" y="137058"/>
                      <a:pt x="447099" y="80640"/>
                      <a:pt x="526211" y="31956"/>
                    </a:cubicBezTo>
                    <a:cubicBezTo>
                      <a:pt x="548387" y="18309"/>
                      <a:pt x="577970" y="37707"/>
                      <a:pt x="603849" y="40583"/>
                    </a:cubicBezTo>
                    <a:cubicBezTo>
                      <a:pt x="623977" y="49209"/>
                      <a:pt x="646948" y="53017"/>
                      <a:pt x="664234" y="66462"/>
                    </a:cubicBezTo>
                    <a:cubicBezTo>
                      <a:pt x="675657" y="75347"/>
                      <a:pt x="697166" y="148005"/>
                      <a:pt x="698740" y="152726"/>
                    </a:cubicBezTo>
                    <a:cubicBezTo>
                      <a:pt x="695864" y="164228"/>
                      <a:pt x="699598" y="194346"/>
                      <a:pt x="690113" y="187232"/>
                    </a:cubicBezTo>
                    <a:cubicBezTo>
                      <a:pt x="681383" y="180685"/>
                      <a:pt x="662551" y="121797"/>
                      <a:pt x="655608" y="100968"/>
                    </a:cubicBezTo>
                    <a:cubicBezTo>
                      <a:pt x="661359" y="86591"/>
                      <a:pt x="660769" y="67509"/>
                      <a:pt x="672861" y="57836"/>
                    </a:cubicBezTo>
                    <a:cubicBezTo>
                      <a:pt x="679961" y="52156"/>
                      <a:pt x="691029" y="61643"/>
                      <a:pt x="698740" y="66462"/>
                    </a:cubicBezTo>
                    <a:cubicBezTo>
                      <a:pt x="739721" y="92075"/>
                      <a:pt x="737428" y="94303"/>
                      <a:pt x="759125" y="126847"/>
                    </a:cubicBezTo>
                    <a:cubicBezTo>
                      <a:pt x="756249" y="141224"/>
                      <a:pt x="764722" y="166423"/>
                      <a:pt x="750498" y="169979"/>
                    </a:cubicBezTo>
                    <a:cubicBezTo>
                      <a:pt x="726279" y="176033"/>
                      <a:pt x="716774" y="96246"/>
                      <a:pt x="715993" y="92341"/>
                    </a:cubicBezTo>
                    <a:cubicBezTo>
                      <a:pt x="724619" y="75088"/>
                      <a:pt x="723744" y="47175"/>
                      <a:pt x="741872" y="40583"/>
                    </a:cubicBezTo>
                    <a:cubicBezTo>
                      <a:pt x="764156" y="32480"/>
                      <a:pt x="793404" y="41814"/>
                      <a:pt x="810883" y="57836"/>
                    </a:cubicBezTo>
                    <a:cubicBezTo>
                      <a:pt x="824638" y="70445"/>
                      <a:pt x="844283" y="132154"/>
                      <a:pt x="854015" y="161353"/>
                    </a:cubicBezTo>
                  </a:path>
                </a:pathLst>
              </a:cu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 name="四角形: 角を丸くする 22">
                    <a:extLst>
                      <a:ext uri="{FF2B5EF4-FFF2-40B4-BE49-F238E27FC236}">
                        <a16:creationId xmlns:a16="http://schemas.microsoft.com/office/drawing/2014/main" id="{EE9235F8-310A-4900-97FC-EE6D309F0326}"/>
                      </a:ext>
                    </a:extLst>
                  </p:cNvPr>
                  <p:cNvSpPr/>
                  <p:nvPr/>
                </p:nvSpPr>
                <p:spPr>
                  <a:xfrm>
                    <a:off x="7517279" y="1593755"/>
                    <a:ext cx="255619" cy="213112"/>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1400" b="0" i="1" smtClean="0">
                              <a:solidFill>
                                <a:schemeClr val="tx1"/>
                              </a:solidFill>
                              <a:latin typeface="Cambria Math" panose="02040503050406030204" pitchFamily="18" charset="0"/>
                              <a:ea typeface="源ノ角ゴシック JP Medium" panose="020B0600000000000000" pitchFamily="34" charset="-128"/>
                            </a:rPr>
                            <m:t>𝑖</m:t>
                          </m:r>
                        </m:oMath>
                      </m:oMathPara>
                    </a14:m>
                    <a:endPar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endParaRPr>
                  </a:p>
                </p:txBody>
              </p:sp>
            </mc:Choice>
            <mc:Fallback xmlns="">
              <p:sp>
                <p:nvSpPr>
                  <p:cNvPr id="23" name="四角形: 角を丸くする 22">
                    <a:extLst>
                      <a:ext uri="{FF2B5EF4-FFF2-40B4-BE49-F238E27FC236}">
                        <a16:creationId xmlns:a16="http://schemas.microsoft.com/office/drawing/2014/main" id="{EE9235F8-310A-4900-97FC-EE6D309F0326}"/>
                      </a:ext>
                    </a:extLst>
                  </p:cNvPr>
                  <p:cNvSpPr>
                    <a:spLocks noRot="1" noChangeAspect="1" noMove="1" noResize="1" noEditPoints="1" noAdjustHandles="1" noChangeArrowheads="1" noChangeShapeType="1" noTextEdit="1"/>
                  </p:cNvSpPr>
                  <p:nvPr/>
                </p:nvSpPr>
                <p:spPr>
                  <a:xfrm>
                    <a:off x="7517279" y="1593755"/>
                    <a:ext cx="255619" cy="213112"/>
                  </a:xfrm>
                  <a:prstGeom prst="roundRect">
                    <a:avLst>
                      <a:gd name="adj" fmla="val 0"/>
                    </a:avLst>
                  </a:prstGeom>
                  <a:blipFill>
                    <a:blip r:embed="rId5"/>
                    <a:stretch>
                      <a:fillRect b="-11429"/>
                    </a:stretch>
                  </a:blipFill>
                  <a:ln w="38100">
                    <a:no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四角形: 角を丸くする 23">
                    <a:extLst>
                      <a:ext uri="{FF2B5EF4-FFF2-40B4-BE49-F238E27FC236}">
                        <a16:creationId xmlns:a16="http://schemas.microsoft.com/office/drawing/2014/main" id="{435936C2-09B1-418B-9840-00F551DF6A27}"/>
                      </a:ext>
                    </a:extLst>
                  </p:cNvPr>
                  <p:cNvSpPr/>
                  <p:nvPr/>
                </p:nvSpPr>
                <p:spPr>
                  <a:xfrm>
                    <a:off x="8786956" y="1503410"/>
                    <a:ext cx="255619" cy="213112"/>
                  </a:xfrm>
                  <a:prstGeom prst="roundRect">
                    <a:avLst>
                      <a:gd name="adj" fmla="val 0"/>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1400" b="0" i="1" smtClean="0">
                              <a:solidFill>
                                <a:schemeClr val="tx1"/>
                              </a:solidFill>
                              <a:latin typeface="Cambria Math" panose="02040503050406030204" pitchFamily="18" charset="0"/>
                              <a:ea typeface="源ノ角ゴシック JP Medium" panose="020B0600000000000000" pitchFamily="34" charset="-128"/>
                            </a:rPr>
                            <m:t>𝑗</m:t>
                          </m:r>
                        </m:oMath>
                      </m:oMathPara>
                    </a14:m>
                    <a:endPar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endParaRPr>
                  </a:p>
                </p:txBody>
              </p:sp>
            </mc:Choice>
            <mc:Fallback xmlns="">
              <p:sp>
                <p:nvSpPr>
                  <p:cNvPr id="24" name="四角形: 角を丸くする 23">
                    <a:extLst>
                      <a:ext uri="{FF2B5EF4-FFF2-40B4-BE49-F238E27FC236}">
                        <a16:creationId xmlns:a16="http://schemas.microsoft.com/office/drawing/2014/main" id="{435936C2-09B1-418B-9840-00F551DF6A27}"/>
                      </a:ext>
                    </a:extLst>
                  </p:cNvPr>
                  <p:cNvSpPr>
                    <a:spLocks noRot="1" noChangeAspect="1" noMove="1" noResize="1" noEditPoints="1" noAdjustHandles="1" noChangeArrowheads="1" noChangeShapeType="1" noTextEdit="1"/>
                  </p:cNvSpPr>
                  <p:nvPr/>
                </p:nvSpPr>
                <p:spPr>
                  <a:xfrm>
                    <a:off x="8786956" y="1503410"/>
                    <a:ext cx="255619" cy="213112"/>
                  </a:xfrm>
                  <a:prstGeom prst="roundRect">
                    <a:avLst>
                      <a:gd name="adj" fmla="val 0"/>
                    </a:avLst>
                  </a:prstGeom>
                  <a:blipFill>
                    <a:blip r:embed="rId6"/>
                    <a:stretch>
                      <a:fillRect l="-4878" b="-37143"/>
                    </a:stretch>
                  </a:blipFill>
                  <a:ln w="38100">
                    <a:noFill/>
                  </a:ln>
                </p:spPr>
                <p:txBody>
                  <a:bodyPr/>
                  <a:lstStyle/>
                  <a:p>
                    <a:r>
                      <a:rPr lang="ja-JP" altLang="en-US">
                        <a:noFill/>
                      </a:rPr>
                      <a:t> </a:t>
                    </a:r>
                  </a:p>
                </p:txBody>
              </p:sp>
            </mc:Fallback>
          </mc:AlternateContent>
          <p:sp>
            <p:nvSpPr>
              <p:cNvPr id="25" name="楕円 24">
                <a:extLst>
                  <a:ext uri="{FF2B5EF4-FFF2-40B4-BE49-F238E27FC236}">
                    <a16:creationId xmlns:a16="http://schemas.microsoft.com/office/drawing/2014/main" id="{4490C589-6AB3-4669-B3B6-C59492045DF8}"/>
                  </a:ext>
                </a:extLst>
              </p:cNvPr>
              <p:cNvSpPr/>
              <p:nvPr/>
            </p:nvSpPr>
            <p:spPr>
              <a:xfrm>
                <a:off x="8659146" y="1226537"/>
                <a:ext cx="255619" cy="255619"/>
              </a:xfrm>
              <a:prstGeom prst="ellipse">
                <a:avLst/>
              </a:prstGeom>
              <a:solidFill>
                <a:schemeClr val="accent6">
                  <a:lumMod val="60000"/>
                  <a:lumOff val="4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387178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925C753-18A1-477C-8775-3B37FE36002F}"/>
              </a:ext>
            </a:extLst>
          </p:cNvPr>
          <p:cNvSpPr>
            <a:spLocks noGrp="1"/>
          </p:cNvSpPr>
          <p:nvPr>
            <p:ph type="sldNum" sz="quarter" idx="12"/>
          </p:nvPr>
        </p:nvSpPr>
        <p:spPr/>
        <p:txBody>
          <a:bodyPr/>
          <a:lstStyle/>
          <a:p>
            <a:fld id="{61879640-5F62-4E0A-A9C8-B40503558107}" type="slidenum">
              <a:rPr kumimoji="1" lang="ja-JP" altLang="en-US" smtClean="0"/>
              <a:t>12</a:t>
            </a:fld>
            <a:endParaRPr kumimoji="1" lang="ja-JP" altLang="en-US"/>
          </a:p>
        </p:txBody>
      </p:sp>
      <p:sp>
        <p:nvSpPr>
          <p:cNvPr id="4" name="四角形: 角を丸くする 3">
            <a:extLst>
              <a:ext uri="{FF2B5EF4-FFF2-40B4-BE49-F238E27FC236}">
                <a16:creationId xmlns:a16="http://schemas.microsoft.com/office/drawing/2014/main" id="{A5B766A5-C3B7-4E3A-8835-697772F93997}"/>
              </a:ext>
            </a:extLst>
          </p:cNvPr>
          <p:cNvSpPr/>
          <p:nvPr/>
        </p:nvSpPr>
        <p:spPr>
          <a:xfrm>
            <a:off x="474453" y="-8626"/>
            <a:ext cx="4347713" cy="681486"/>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dirty="0">
                <a:latin typeface="源ノ角ゴシック JP Heavy" panose="020B0A00000000000000" pitchFamily="34" charset="-128"/>
                <a:ea typeface="源ノ角ゴシック JP Heavy" panose="020B0A00000000000000" pitchFamily="34" charset="-128"/>
              </a:rPr>
              <a:t>MD Simulation </a:t>
            </a:r>
            <a:r>
              <a:rPr lang="ja-JP" altLang="en-US" sz="2000" dirty="0">
                <a:latin typeface="源ノ角ゴシック JP Heavy" panose="020B0A00000000000000" pitchFamily="34" charset="-128"/>
                <a:ea typeface="源ノ角ゴシック JP Heavy" panose="020B0A00000000000000" pitchFamily="34" charset="-128"/>
              </a:rPr>
              <a:t>背景の物理</a:t>
            </a:r>
            <a:endParaRPr kumimoji="1" lang="ja-JP" altLang="en-US" sz="2000" dirty="0">
              <a:latin typeface="源ノ角ゴシック JP Heavy" panose="020B0A00000000000000" pitchFamily="34" charset="-128"/>
              <a:ea typeface="源ノ角ゴシック JP Heavy" panose="020B0A00000000000000" pitchFamily="34" charset="-128"/>
            </a:endParaRPr>
          </a:p>
        </p:txBody>
      </p:sp>
      <p:pic>
        <p:nvPicPr>
          <p:cNvPr id="6" name="図 5" descr="ダイアグラム&#10;&#10;自動的に生成された説明">
            <a:extLst>
              <a:ext uri="{FF2B5EF4-FFF2-40B4-BE49-F238E27FC236}">
                <a16:creationId xmlns:a16="http://schemas.microsoft.com/office/drawing/2014/main" id="{39FA28BF-9885-4C83-BB57-8E1E1A6904E2}"/>
              </a:ext>
            </a:extLst>
          </p:cNvPr>
          <p:cNvPicPr>
            <a:picLocks noChangeAspect="1"/>
          </p:cNvPicPr>
          <p:nvPr/>
        </p:nvPicPr>
        <p:blipFill rotWithShape="1">
          <a:blip r:embed="rId2">
            <a:extLst>
              <a:ext uri="{28A0092B-C50C-407E-A947-70E740481C1C}">
                <a14:useLocalDpi xmlns:a14="http://schemas.microsoft.com/office/drawing/2010/main" val="0"/>
              </a:ext>
            </a:extLst>
          </a:blip>
          <a:srcRect r="47672"/>
          <a:stretch/>
        </p:blipFill>
        <p:spPr>
          <a:xfrm>
            <a:off x="2020226" y="1318137"/>
            <a:ext cx="3897494" cy="4024048"/>
          </a:xfrm>
          <a:prstGeom prst="rect">
            <a:avLst/>
          </a:prstGeom>
        </p:spPr>
      </p:pic>
      <p:sp>
        <p:nvSpPr>
          <p:cNvPr id="7" name="四角形: 角を丸くする 6">
            <a:extLst>
              <a:ext uri="{FF2B5EF4-FFF2-40B4-BE49-F238E27FC236}">
                <a16:creationId xmlns:a16="http://schemas.microsoft.com/office/drawing/2014/main" id="{3FC36731-1B9F-453D-8921-BAF60AA046DC}"/>
              </a:ext>
            </a:extLst>
          </p:cNvPr>
          <p:cNvSpPr/>
          <p:nvPr/>
        </p:nvSpPr>
        <p:spPr>
          <a:xfrm>
            <a:off x="493350" y="964748"/>
            <a:ext cx="4156288" cy="533815"/>
          </a:xfrm>
          <a:prstGeom prst="roundRect">
            <a:avLst>
              <a:gd name="adj" fmla="val 0"/>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源ノ角ゴシック JP Medium" panose="020B0600000000000000" pitchFamily="34" charset="-128"/>
                <a:ea typeface="源ノ角ゴシック JP Medium" panose="020B0600000000000000" pitchFamily="34" charset="-128"/>
              </a:rPr>
              <a:t>代表的な数値解法</a:t>
            </a:r>
            <a:r>
              <a:rPr kumimoji="1" lang="en-US" altLang="ja-JP" dirty="0">
                <a:solidFill>
                  <a:schemeClr val="tx1"/>
                </a:solidFill>
                <a:latin typeface="源ノ角ゴシック JP Medium" panose="020B0600000000000000" pitchFamily="34" charset="-128"/>
                <a:ea typeface="源ノ角ゴシック JP Medium" panose="020B0600000000000000" pitchFamily="34" charset="-128"/>
              </a:rPr>
              <a:t>: Velocity </a:t>
            </a:r>
            <a:r>
              <a:rPr kumimoji="1" lang="en-US" altLang="ja-JP" dirty="0" err="1">
                <a:solidFill>
                  <a:schemeClr val="tx1"/>
                </a:solidFill>
                <a:latin typeface="源ノ角ゴシック JP Medium" panose="020B0600000000000000" pitchFamily="34" charset="-128"/>
                <a:ea typeface="源ノ角ゴシック JP Medium" panose="020B0600000000000000" pitchFamily="34" charset="-128"/>
              </a:rPr>
              <a:t>Verlet</a:t>
            </a:r>
            <a:r>
              <a:rPr kumimoji="1" lang="en-US" altLang="ja-JP" dirty="0">
                <a:solidFill>
                  <a:schemeClr val="tx1"/>
                </a:solidFill>
                <a:latin typeface="源ノ角ゴシック JP Medium" panose="020B0600000000000000" pitchFamily="34" charset="-128"/>
                <a:ea typeface="源ノ角ゴシック JP Medium" panose="020B0600000000000000" pitchFamily="34" charset="-128"/>
              </a:rPr>
              <a:t> </a:t>
            </a:r>
            <a:r>
              <a:rPr kumimoji="1" lang="ja-JP" altLang="en-US" dirty="0">
                <a:solidFill>
                  <a:schemeClr val="tx1"/>
                </a:solidFill>
                <a:latin typeface="源ノ角ゴシック JP Medium" panose="020B0600000000000000" pitchFamily="34" charset="-128"/>
                <a:ea typeface="源ノ角ゴシック JP Medium" panose="020B0600000000000000" pitchFamily="34" charset="-128"/>
              </a:rPr>
              <a:t>法</a:t>
            </a:r>
          </a:p>
        </p:txBody>
      </p:sp>
      <p:sp>
        <p:nvSpPr>
          <p:cNvPr id="9" name="テキスト ボックス 8">
            <a:extLst>
              <a:ext uri="{FF2B5EF4-FFF2-40B4-BE49-F238E27FC236}">
                <a16:creationId xmlns:a16="http://schemas.microsoft.com/office/drawing/2014/main" id="{CB4B9181-9EC9-48B3-B3F7-7FF61B07D3DC}"/>
              </a:ext>
            </a:extLst>
          </p:cNvPr>
          <p:cNvSpPr txBox="1"/>
          <p:nvPr/>
        </p:nvSpPr>
        <p:spPr>
          <a:xfrm>
            <a:off x="3602966" y="6596424"/>
            <a:ext cx="3347049" cy="261576"/>
          </a:xfrm>
          <a:prstGeom prst="rect">
            <a:avLst/>
          </a:prstGeom>
          <a:noFill/>
        </p:spPr>
        <p:txBody>
          <a:bodyPr wrap="square">
            <a:spAutoFit/>
          </a:bodyPr>
          <a:lstStyle/>
          <a:p>
            <a:r>
              <a:rPr lang="ja-JP" altLang="en-US" sz="1050" dirty="0">
                <a:latin typeface="源ノ角ゴシック JP Medium" panose="020B0600000000000000" pitchFamily="34" charset="-128"/>
                <a:ea typeface="源ノ角ゴシック JP Medium" panose="020B0600000000000000" pitchFamily="34" charset="-128"/>
              </a:rPr>
              <a:t>図</a:t>
            </a:r>
            <a:r>
              <a:rPr lang="en-US" altLang="ja-JP" sz="1050" dirty="0">
                <a:latin typeface="源ノ角ゴシック JP Medium" panose="020B0600000000000000" pitchFamily="34" charset="-128"/>
                <a:ea typeface="源ノ角ゴシック JP Medium" panose="020B0600000000000000" pitchFamily="34" charset="-128"/>
              </a:rPr>
              <a:t>: </a:t>
            </a:r>
            <a:r>
              <a:rPr lang="ja-JP" altLang="en-US" sz="1050" dirty="0">
                <a:latin typeface="源ノ角ゴシック JP Medium" panose="020B0600000000000000" pitchFamily="34" charset="-128"/>
                <a:ea typeface="源ノ角ゴシック JP Medium" panose="020B0600000000000000" pitchFamily="34" charset="-128"/>
              </a:rPr>
              <a:t>寺田透</a:t>
            </a:r>
            <a:r>
              <a:rPr lang="en-US" altLang="ja-JP" sz="1050" dirty="0">
                <a:latin typeface="源ノ角ゴシック JP Medium" panose="020B0600000000000000" pitchFamily="34" charset="-128"/>
                <a:ea typeface="源ノ角ゴシック JP Medium" panose="020B0600000000000000" pitchFamily="34" charset="-128"/>
              </a:rPr>
              <a:t>, </a:t>
            </a:r>
            <a:r>
              <a:rPr lang="zh-CN" altLang="en-US" sz="1050" dirty="0">
                <a:latin typeface="源ノ角ゴシック JP Medium" panose="020B0600000000000000" pitchFamily="34" charset="-128"/>
                <a:ea typeface="源ノ角ゴシック JP Medium" panose="020B0600000000000000" pitchFamily="34" charset="-128"/>
              </a:rPr>
              <a:t>東京大学大学院農学生命科学研究科</a:t>
            </a:r>
            <a:endParaRPr lang="ja-JP" altLang="en-US" sz="1050" dirty="0">
              <a:latin typeface="源ノ角ゴシック JP Medium" panose="020B0600000000000000" pitchFamily="34" charset="-128"/>
              <a:ea typeface="源ノ角ゴシック JP Medium" panose="020B0600000000000000" pitchFamily="34" charset="-128"/>
            </a:endParaRPr>
          </a:p>
        </p:txBody>
      </p:sp>
      <p:grpSp>
        <p:nvGrpSpPr>
          <p:cNvPr id="12" name="グループ化 11">
            <a:extLst>
              <a:ext uri="{FF2B5EF4-FFF2-40B4-BE49-F238E27FC236}">
                <a16:creationId xmlns:a16="http://schemas.microsoft.com/office/drawing/2014/main" id="{8E660BE5-8DA4-4E0E-BAC5-0DBDE6FA6DEB}"/>
              </a:ext>
            </a:extLst>
          </p:cNvPr>
          <p:cNvGrpSpPr/>
          <p:nvPr/>
        </p:nvGrpSpPr>
        <p:grpSpPr>
          <a:xfrm>
            <a:off x="6371066" y="1830113"/>
            <a:ext cx="4636239" cy="3373754"/>
            <a:chOff x="1813443" y="2356324"/>
            <a:chExt cx="4636239" cy="3373754"/>
          </a:xfrm>
        </p:grpSpPr>
        <p:sp>
          <p:nvSpPr>
            <p:cNvPr id="10" name="四角形: 角を丸くする 9">
              <a:extLst>
                <a:ext uri="{FF2B5EF4-FFF2-40B4-BE49-F238E27FC236}">
                  <a16:creationId xmlns:a16="http://schemas.microsoft.com/office/drawing/2014/main" id="{AD83AFF5-B009-41D0-9B04-1AFAACA21954}"/>
                </a:ext>
              </a:extLst>
            </p:cNvPr>
            <p:cNvSpPr/>
            <p:nvPr/>
          </p:nvSpPr>
          <p:spPr>
            <a:xfrm>
              <a:off x="1813443" y="2356324"/>
              <a:ext cx="4636239" cy="3373754"/>
            </a:xfrm>
            <a:prstGeom prst="roundRect">
              <a:avLst>
                <a:gd name="adj" fmla="val 0"/>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ctr">
                <a:buFont typeface="+mj-ea"/>
                <a:buAutoNum type="circleNumDbPlain"/>
              </a:pPr>
              <a:endParaRPr kumimoji="1" lang="en-US" altLang="ja-JP" sz="2000" dirty="0">
                <a:solidFill>
                  <a:schemeClr val="tx1"/>
                </a:solidFill>
                <a:latin typeface="源ノ角ゴシック JP Medium" panose="020B0600000000000000" pitchFamily="34" charset="-128"/>
                <a:ea typeface="源ノ角ゴシック JP Medium" panose="020B0600000000000000" pitchFamily="34" charset="-128"/>
              </a:endParaRPr>
            </a:p>
          </p:txBody>
        </p:sp>
        <mc:AlternateContent xmlns:mc="http://schemas.openxmlformats.org/markup-compatibility/2006" xmlns:a14="http://schemas.microsoft.com/office/drawing/2010/main">
          <mc:Choice Requires="a14">
            <p:sp>
              <p:nvSpPr>
                <p:cNvPr id="11" name="四角形: 角を丸くする 10">
                  <a:extLst>
                    <a:ext uri="{FF2B5EF4-FFF2-40B4-BE49-F238E27FC236}">
                      <a16:creationId xmlns:a16="http://schemas.microsoft.com/office/drawing/2014/main" id="{83938B34-1920-4828-9C18-0F26C1062887}"/>
                    </a:ext>
                  </a:extLst>
                </p:cNvPr>
                <p:cNvSpPr/>
                <p:nvPr/>
              </p:nvSpPr>
              <p:spPr>
                <a:xfrm>
                  <a:off x="2052250" y="2593237"/>
                  <a:ext cx="4158623" cy="263650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nSpc>
                      <a:spcPct val="150000"/>
                    </a:lnSpc>
                    <a:buFont typeface="+mj-ea"/>
                    <a:buAutoNum type="circleNumDbPlain"/>
                  </a:pPr>
                  <a14:m>
                    <m:oMath xmlns:m="http://schemas.openxmlformats.org/officeDocument/2006/math">
                      <m:r>
                        <m:rPr>
                          <m:sty m:val="p"/>
                        </m:rPr>
                        <a:rPr lang="en-US" altLang="ja-JP" sz="1800" i="0" smtClean="0">
                          <a:solidFill>
                            <a:schemeClr val="tx1"/>
                          </a:solidFill>
                          <a:latin typeface="Cambria Math" panose="02040503050406030204" pitchFamily="18" charset="0"/>
                          <a:ea typeface="源ノ角ゴシック JP Medium" panose="020B0600000000000000" pitchFamily="34" charset="-128"/>
                        </a:rPr>
                        <m:t>t</m:t>
                      </m:r>
                      <m:r>
                        <a:rPr lang="en-US" altLang="ja-JP" sz="1800" b="0" i="0" smtClean="0">
                          <a:solidFill>
                            <a:schemeClr val="tx1"/>
                          </a:solidFill>
                          <a:latin typeface="Cambria Math" panose="02040503050406030204" pitchFamily="18" charset="0"/>
                          <a:ea typeface="源ノ角ゴシック JP Medium" panose="020B0600000000000000" pitchFamily="34" charset="-128"/>
                        </a:rPr>
                        <m:t> </m:t>
                      </m:r>
                      <m:r>
                        <a:rPr lang="ja-JP" altLang="en-US" sz="1800" i="0">
                          <a:solidFill>
                            <a:schemeClr val="tx1"/>
                          </a:solidFill>
                          <a:latin typeface="Cambria Math" panose="02040503050406030204" pitchFamily="18" charset="0"/>
                          <a:ea typeface="源ノ角ゴシック JP Medium" panose="020B0600000000000000" pitchFamily="34" charset="-128"/>
                        </a:rPr>
                        <m:t>での位置</m:t>
                      </m:r>
                      <m:r>
                        <a:rPr lang="en-US" altLang="ja-JP" sz="1800" b="0" i="0" smtClean="0">
                          <a:solidFill>
                            <a:schemeClr val="tx1"/>
                          </a:solidFill>
                          <a:latin typeface="Cambria Math" panose="02040503050406030204" pitchFamily="18" charset="0"/>
                          <a:ea typeface="源ノ角ゴシック JP Medium" panose="020B0600000000000000" pitchFamily="34" charset="-128"/>
                        </a:rPr>
                        <m:t> </m:t>
                      </m:r>
                      <m:r>
                        <a:rPr kumimoji="1" lang="en-US" altLang="ja-JP" sz="1800" b="0" i="1" smtClean="0">
                          <a:solidFill>
                            <a:schemeClr val="tx1"/>
                          </a:solidFill>
                          <a:latin typeface="Cambria Math" panose="02040503050406030204" pitchFamily="18" charset="0"/>
                          <a:ea typeface="源ノ角ゴシック JP Medium" panose="020B0600000000000000" pitchFamily="34" charset="-128"/>
                        </a:rPr>
                        <m:t>𝑥</m:t>
                      </m:r>
                      <m:d>
                        <m:dPr>
                          <m:ctrlPr>
                            <a:rPr kumimoji="1" lang="en-US" altLang="ja-JP" sz="1800" i="1" smtClean="0">
                              <a:solidFill>
                                <a:schemeClr val="tx1"/>
                              </a:solidFill>
                              <a:latin typeface="Cambria Math" panose="02040503050406030204" pitchFamily="18" charset="0"/>
                              <a:ea typeface="源ノ角ゴシック JP Medium" panose="020B0600000000000000" pitchFamily="34" charset="-128"/>
                            </a:rPr>
                          </m:ctrlPr>
                        </m:dPr>
                        <m:e>
                          <m:r>
                            <a:rPr kumimoji="1" lang="en-US" altLang="ja-JP" sz="1800" b="0" i="1" smtClean="0">
                              <a:solidFill>
                                <a:schemeClr val="tx1"/>
                              </a:solidFill>
                              <a:latin typeface="Cambria Math" panose="02040503050406030204" pitchFamily="18" charset="0"/>
                              <a:ea typeface="源ノ角ゴシック JP Medium" panose="020B0600000000000000" pitchFamily="34" charset="-128"/>
                            </a:rPr>
                            <m:t>𝑡</m:t>
                          </m:r>
                        </m:e>
                      </m:d>
                    </m:oMath>
                  </a14:m>
                  <a:r>
                    <a:rPr kumimoji="1" lang="ja-JP" altLang="en-US" sz="1800" dirty="0">
                      <a:solidFill>
                        <a:schemeClr val="tx1"/>
                      </a:solidFill>
                      <a:latin typeface="源ノ角ゴシック JP Medium" panose="020B0600000000000000" pitchFamily="34" charset="-128"/>
                      <a:ea typeface="源ノ角ゴシック JP Medium" panose="020B0600000000000000" pitchFamily="34" charset="-128"/>
                    </a:rPr>
                    <a:t>から力 </a:t>
                  </a:r>
                  <a14:m>
                    <m:oMath xmlns:m="http://schemas.openxmlformats.org/officeDocument/2006/math">
                      <m:r>
                        <a:rPr kumimoji="1" lang="en-US" altLang="ja-JP" sz="1800" b="0" i="1" smtClean="0">
                          <a:solidFill>
                            <a:schemeClr val="tx1"/>
                          </a:solidFill>
                          <a:latin typeface="Cambria Math" panose="02040503050406030204" pitchFamily="18" charset="0"/>
                          <a:ea typeface="源ノ角ゴシック JP Medium" panose="020B0600000000000000" pitchFamily="34" charset="-128"/>
                        </a:rPr>
                        <m:t>𝐹</m:t>
                      </m:r>
                      <m:d>
                        <m:dPr>
                          <m:ctrlPr>
                            <a:rPr kumimoji="1" lang="en-US" altLang="ja-JP" sz="1800" b="0" i="1" smtClean="0">
                              <a:solidFill>
                                <a:schemeClr val="tx1"/>
                              </a:solidFill>
                              <a:latin typeface="Cambria Math" panose="02040503050406030204" pitchFamily="18" charset="0"/>
                              <a:ea typeface="源ノ角ゴシック JP Medium" panose="020B0600000000000000" pitchFamily="34" charset="-128"/>
                            </a:rPr>
                          </m:ctrlPr>
                        </m:dPr>
                        <m:e>
                          <m:r>
                            <a:rPr kumimoji="1" lang="en-US" altLang="ja-JP" sz="1800" b="0" i="1" smtClean="0">
                              <a:solidFill>
                                <a:schemeClr val="tx1"/>
                              </a:solidFill>
                              <a:latin typeface="Cambria Math" panose="02040503050406030204" pitchFamily="18" charset="0"/>
                              <a:ea typeface="源ノ角ゴシック JP Medium" panose="020B0600000000000000" pitchFamily="34" charset="-128"/>
                            </a:rPr>
                            <m:t>𝑡</m:t>
                          </m:r>
                        </m:e>
                      </m:d>
                    </m:oMath>
                  </a14:m>
                  <a:r>
                    <a:rPr kumimoji="1" lang="ja-JP" altLang="en-US" sz="1800" dirty="0">
                      <a:solidFill>
                        <a:schemeClr val="tx1"/>
                      </a:solidFill>
                      <a:latin typeface="源ノ角ゴシック JP Medium" panose="020B0600000000000000" pitchFamily="34" charset="-128"/>
                      <a:ea typeface="源ノ角ゴシック JP Medium" panose="020B0600000000000000" pitchFamily="34" charset="-128"/>
                    </a:rPr>
                    <a:t> を計算</a:t>
                  </a:r>
                  <a:endParaRPr kumimoji="1" lang="en-US" altLang="ja-JP" sz="1800" dirty="0">
                    <a:solidFill>
                      <a:schemeClr val="tx1"/>
                    </a:solidFill>
                    <a:latin typeface="源ノ角ゴシック JP Medium" panose="020B0600000000000000" pitchFamily="34" charset="-128"/>
                    <a:ea typeface="源ノ角ゴシック JP Medium" panose="020B0600000000000000" pitchFamily="34" charset="-128"/>
                  </a:endParaRPr>
                </a:p>
                <a:p>
                  <a:pPr marL="457200" indent="-457200">
                    <a:lnSpc>
                      <a:spcPct val="150000"/>
                    </a:lnSpc>
                    <a:buFont typeface="+mj-ea"/>
                    <a:buAutoNum type="circleNumDbPlain"/>
                  </a:pPr>
                  <a:r>
                    <a:rPr kumimoji="1" lang="ja-JP" altLang="en-US" sz="1800" dirty="0">
                      <a:solidFill>
                        <a:schemeClr val="tx1"/>
                      </a:solidFill>
                      <a:latin typeface="源ノ角ゴシック JP Medium" panose="020B0600000000000000" pitchFamily="34" charset="-128"/>
                      <a:ea typeface="源ノ角ゴシック JP Medium" panose="020B0600000000000000" pitchFamily="34" charset="-128"/>
                    </a:rPr>
                    <a:t>力から </a:t>
                  </a:r>
                  <a14:m>
                    <m:oMath xmlns:m="http://schemas.openxmlformats.org/officeDocument/2006/math">
                      <m:r>
                        <a:rPr kumimoji="1" lang="en-US" altLang="ja-JP" sz="1800" b="0" i="1" smtClean="0">
                          <a:solidFill>
                            <a:schemeClr val="tx1"/>
                          </a:solidFill>
                          <a:latin typeface="Cambria Math" panose="02040503050406030204" pitchFamily="18" charset="0"/>
                          <a:ea typeface="Cambria Math" panose="02040503050406030204" pitchFamily="18" charset="0"/>
                        </a:rPr>
                        <m:t>∆</m:t>
                      </m:r>
                      <m:f>
                        <m:fPr>
                          <m:type m:val="lin"/>
                          <m:ctrlPr>
                            <a:rPr kumimoji="1" lang="en-US" altLang="ja-JP" sz="1800" b="0" i="1" smtClean="0">
                              <a:solidFill>
                                <a:schemeClr val="tx1"/>
                              </a:solidFill>
                              <a:latin typeface="Cambria Math" panose="02040503050406030204" pitchFamily="18" charset="0"/>
                              <a:ea typeface="Cambria Math" panose="02040503050406030204" pitchFamily="18" charset="0"/>
                            </a:rPr>
                          </m:ctrlPr>
                        </m:fPr>
                        <m:num>
                          <m:r>
                            <a:rPr kumimoji="1" lang="en-US" altLang="ja-JP" sz="1800" b="0" i="1" smtClean="0">
                              <a:solidFill>
                                <a:schemeClr val="tx1"/>
                              </a:solidFill>
                              <a:latin typeface="Cambria Math" panose="02040503050406030204" pitchFamily="18" charset="0"/>
                              <a:ea typeface="Cambria Math" panose="02040503050406030204" pitchFamily="18" charset="0"/>
                            </a:rPr>
                            <m:t>𝑡</m:t>
                          </m:r>
                        </m:num>
                        <m:den>
                          <m:r>
                            <a:rPr kumimoji="1" lang="en-US" altLang="ja-JP" sz="1800" b="0" i="1" smtClean="0">
                              <a:solidFill>
                                <a:schemeClr val="tx1"/>
                              </a:solidFill>
                              <a:latin typeface="Cambria Math" panose="02040503050406030204" pitchFamily="18" charset="0"/>
                              <a:ea typeface="Cambria Math" panose="02040503050406030204" pitchFamily="18" charset="0"/>
                            </a:rPr>
                            <m:t>2</m:t>
                          </m:r>
                        </m:den>
                      </m:f>
                    </m:oMath>
                  </a14:m>
                  <a:r>
                    <a:rPr kumimoji="1" lang="en-US" altLang="ja-JP" sz="1800" dirty="0">
                      <a:solidFill>
                        <a:schemeClr val="tx1"/>
                      </a:solidFill>
                      <a:latin typeface="源ノ角ゴシック JP Medium" panose="020B0600000000000000" pitchFamily="34" charset="-128"/>
                      <a:ea typeface="源ノ角ゴシック JP Medium" panose="020B0600000000000000" pitchFamily="34" charset="-128"/>
                    </a:rPr>
                    <a:t> </a:t>
                  </a:r>
                  <a:r>
                    <a:rPr kumimoji="1" lang="ja-JP" altLang="en-US" sz="1800" dirty="0">
                      <a:solidFill>
                        <a:schemeClr val="tx1"/>
                      </a:solidFill>
                      <a:latin typeface="源ノ角ゴシック JP Medium" panose="020B0600000000000000" pitchFamily="34" charset="-128"/>
                      <a:ea typeface="源ノ角ゴシック JP Medium" panose="020B0600000000000000" pitchFamily="34" charset="-128"/>
                    </a:rPr>
                    <a:t>後の速度を計算</a:t>
                  </a:r>
                  <a:endParaRPr kumimoji="1" lang="en-US" altLang="ja-JP" sz="1800" dirty="0">
                    <a:solidFill>
                      <a:schemeClr val="tx1"/>
                    </a:solidFill>
                    <a:latin typeface="源ノ角ゴシック JP Medium" panose="020B0600000000000000" pitchFamily="34" charset="-128"/>
                    <a:ea typeface="源ノ角ゴシック JP Medium" panose="020B0600000000000000" pitchFamily="34" charset="-128"/>
                  </a:endParaRPr>
                </a:p>
                <a:p>
                  <a:pPr marL="457200" indent="-457200">
                    <a:lnSpc>
                      <a:spcPct val="150000"/>
                    </a:lnSpc>
                    <a:buFont typeface="+mj-ea"/>
                    <a:buAutoNum type="circleNumDbPlain"/>
                  </a:pPr>
                  <a:r>
                    <a:rPr lang="ja-JP" altLang="en-US" dirty="0">
                      <a:solidFill>
                        <a:schemeClr val="tx1"/>
                      </a:solidFill>
                      <a:latin typeface="源ノ角ゴシック JP Medium" panose="020B0600000000000000" pitchFamily="34" charset="-128"/>
                      <a:ea typeface="源ノ角ゴシック JP Medium" panose="020B0600000000000000" pitchFamily="34" charset="-128"/>
                    </a:rPr>
                    <a:t>その速度から</a:t>
                  </a:r>
                  <a14:m>
                    <m:oMath xmlns:m="http://schemas.openxmlformats.org/officeDocument/2006/math">
                      <m:r>
                        <a:rPr kumimoji="1" lang="en-US" altLang="ja-JP" sz="1800" b="0" i="1" smtClean="0">
                          <a:solidFill>
                            <a:schemeClr val="tx1"/>
                          </a:solidFill>
                          <a:latin typeface="Cambria Math" panose="02040503050406030204" pitchFamily="18" charset="0"/>
                          <a:ea typeface="Cambria Math" panose="02040503050406030204" pitchFamily="18" charset="0"/>
                        </a:rPr>
                        <m:t>∆</m:t>
                      </m:r>
                      <m:r>
                        <a:rPr kumimoji="1" lang="en-US" altLang="ja-JP" sz="1800" b="0" i="1" smtClean="0">
                          <a:solidFill>
                            <a:schemeClr val="tx1"/>
                          </a:solidFill>
                          <a:latin typeface="Cambria Math" panose="02040503050406030204" pitchFamily="18" charset="0"/>
                          <a:ea typeface="Cambria Math" panose="02040503050406030204" pitchFamily="18" charset="0"/>
                        </a:rPr>
                        <m:t>𝑡</m:t>
                      </m:r>
                    </m:oMath>
                  </a14:m>
                  <a:r>
                    <a:rPr kumimoji="1" lang="en-US" altLang="ja-JP" sz="1800" dirty="0">
                      <a:solidFill>
                        <a:schemeClr val="tx1"/>
                      </a:solidFill>
                      <a:latin typeface="源ノ角ゴシック JP Medium" panose="020B0600000000000000" pitchFamily="34" charset="-128"/>
                      <a:ea typeface="源ノ角ゴシック JP Medium" panose="020B0600000000000000" pitchFamily="34" charset="-128"/>
                    </a:rPr>
                    <a:t> </a:t>
                  </a:r>
                  <a:r>
                    <a:rPr kumimoji="1" lang="ja-JP" altLang="en-US" sz="1800" dirty="0">
                      <a:solidFill>
                        <a:schemeClr val="tx1"/>
                      </a:solidFill>
                      <a:latin typeface="源ノ角ゴシック JP Medium" panose="020B0600000000000000" pitchFamily="34" charset="-128"/>
                      <a:ea typeface="源ノ角ゴシック JP Medium" panose="020B0600000000000000" pitchFamily="34" charset="-128"/>
                    </a:rPr>
                    <a:t>後の位置を計算</a:t>
                  </a:r>
                  <a:endParaRPr kumimoji="1" lang="en-US" altLang="ja-JP" sz="1800" dirty="0">
                    <a:solidFill>
                      <a:schemeClr val="tx1"/>
                    </a:solidFill>
                    <a:latin typeface="源ノ角ゴシック JP Medium" panose="020B0600000000000000" pitchFamily="34" charset="-128"/>
                    <a:ea typeface="源ノ角ゴシック JP Medium" panose="020B0600000000000000" pitchFamily="34" charset="-128"/>
                  </a:endParaRPr>
                </a:p>
                <a:p>
                  <a:pPr marL="457200" indent="-457200">
                    <a:lnSpc>
                      <a:spcPct val="150000"/>
                    </a:lnSpc>
                    <a:buFont typeface="+mj-ea"/>
                    <a:buAutoNum type="circleNumDbPlain"/>
                  </a:pPr>
                  <a14:m>
                    <m:oMath xmlns:m="http://schemas.openxmlformats.org/officeDocument/2006/math">
                      <m:r>
                        <m:rPr>
                          <m:sty m:val="p"/>
                        </m:rPr>
                        <a:rPr lang="en-US" altLang="ja-JP" sz="1800" i="0" smtClean="0">
                          <a:solidFill>
                            <a:schemeClr val="tx1"/>
                          </a:solidFill>
                          <a:latin typeface="Cambria Math" panose="02040503050406030204" pitchFamily="18" charset="0"/>
                          <a:ea typeface="源ノ角ゴシック JP Medium" panose="020B0600000000000000" pitchFamily="34" charset="-128"/>
                        </a:rPr>
                        <m:t>t</m:t>
                      </m:r>
                      <m:r>
                        <a:rPr lang="en-US" altLang="ja-JP" sz="1800" b="0" i="0" smtClean="0">
                          <a:solidFill>
                            <a:schemeClr val="tx1"/>
                          </a:solidFill>
                          <a:latin typeface="Cambria Math" panose="02040503050406030204" pitchFamily="18" charset="0"/>
                          <a:ea typeface="源ノ角ゴシック JP Medium" panose="020B0600000000000000" pitchFamily="34" charset="-128"/>
                        </a:rPr>
                        <m:t>+</m:t>
                      </m:r>
                      <m:r>
                        <a:rPr lang="en-US" altLang="ja-JP" i="1">
                          <a:solidFill>
                            <a:schemeClr val="tx1"/>
                          </a:solidFill>
                          <a:latin typeface="Cambria Math" panose="02040503050406030204" pitchFamily="18" charset="0"/>
                          <a:ea typeface="Cambria Math" panose="02040503050406030204" pitchFamily="18" charset="0"/>
                        </a:rPr>
                        <m:t>∆</m:t>
                      </m:r>
                      <m:r>
                        <a:rPr lang="en-US" altLang="ja-JP" i="1">
                          <a:solidFill>
                            <a:schemeClr val="tx1"/>
                          </a:solidFill>
                          <a:latin typeface="Cambria Math" panose="02040503050406030204" pitchFamily="18" charset="0"/>
                          <a:ea typeface="Cambria Math" panose="02040503050406030204" pitchFamily="18" charset="0"/>
                        </a:rPr>
                        <m:t>𝑡</m:t>
                      </m:r>
                    </m:oMath>
                  </a14:m>
                  <a:r>
                    <a:rPr kumimoji="1" lang="ja-JP" altLang="en-US" sz="1800" dirty="0">
                      <a:solidFill>
                        <a:schemeClr val="tx1"/>
                      </a:solidFill>
                      <a:latin typeface="源ノ角ゴシック JP Medium" panose="020B0600000000000000" pitchFamily="34" charset="-128"/>
                      <a:ea typeface="源ノ角ゴシック JP Medium" panose="020B0600000000000000" pitchFamily="34" charset="-128"/>
                    </a:rPr>
                    <a:t> での位置から力を計算</a:t>
                  </a:r>
                  <a:endParaRPr lang="en-US" altLang="ja-JP" dirty="0">
                    <a:solidFill>
                      <a:schemeClr val="tx1"/>
                    </a:solidFill>
                    <a:latin typeface="源ノ角ゴシック JP Medium" panose="020B0600000000000000" pitchFamily="34" charset="-128"/>
                    <a:ea typeface="源ノ角ゴシック JP Medium" panose="020B0600000000000000" pitchFamily="34" charset="-128"/>
                  </a:endParaRPr>
                </a:p>
              </p:txBody>
            </p:sp>
          </mc:Choice>
          <mc:Fallback xmlns="">
            <p:sp>
              <p:nvSpPr>
                <p:cNvPr id="11" name="四角形: 角を丸くする 10">
                  <a:extLst>
                    <a:ext uri="{FF2B5EF4-FFF2-40B4-BE49-F238E27FC236}">
                      <a16:creationId xmlns:a16="http://schemas.microsoft.com/office/drawing/2014/main" id="{83938B34-1920-4828-9C18-0F26C1062887}"/>
                    </a:ext>
                  </a:extLst>
                </p:cNvPr>
                <p:cNvSpPr>
                  <a:spLocks noRot="1" noChangeAspect="1" noMove="1" noResize="1" noEditPoints="1" noAdjustHandles="1" noChangeArrowheads="1" noChangeShapeType="1" noTextEdit="1"/>
                </p:cNvSpPr>
                <p:nvPr/>
              </p:nvSpPr>
              <p:spPr>
                <a:xfrm>
                  <a:off x="2052250" y="2593237"/>
                  <a:ext cx="4158623" cy="2636509"/>
                </a:xfrm>
                <a:prstGeom prst="roundRect">
                  <a:avLst>
                    <a:gd name="adj" fmla="val 0"/>
                  </a:avLst>
                </a:prstGeom>
                <a:blipFill>
                  <a:blip r:embed="rId3"/>
                  <a:stretch>
                    <a:fillRect l="-1906"/>
                  </a:stretch>
                </a:blipFill>
                <a:ln>
                  <a:noFill/>
                </a:ln>
              </p:spPr>
              <p:txBody>
                <a:bodyPr/>
                <a:lstStyle/>
                <a:p>
                  <a:r>
                    <a:rPr lang="ja-JP" altLang="en-US">
                      <a:noFill/>
                    </a:rPr>
                    <a:t> </a:t>
                  </a:r>
                </a:p>
              </p:txBody>
            </p:sp>
          </mc:Fallback>
        </mc:AlternateContent>
      </p:grpSp>
      <p:sp>
        <p:nvSpPr>
          <p:cNvPr id="13" name="四角形: 角を丸くする 12">
            <a:extLst>
              <a:ext uri="{FF2B5EF4-FFF2-40B4-BE49-F238E27FC236}">
                <a16:creationId xmlns:a16="http://schemas.microsoft.com/office/drawing/2014/main" id="{69C944CF-B22F-4894-8C2C-971FBC45ED50}"/>
              </a:ext>
            </a:extLst>
          </p:cNvPr>
          <p:cNvSpPr/>
          <p:nvPr/>
        </p:nvSpPr>
        <p:spPr>
          <a:xfrm>
            <a:off x="7076536" y="5369621"/>
            <a:ext cx="3930769" cy="1061049"/>
          </a:xfrm>
          <a:prstGeom prst="roundRect">
            <a:avLst>
              <a:gd name="adj" fmla="val 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Verdana Pro Cond Semibold" panose="020B0706030504040204" pitchFamily="34" charset="0"/>
              </a:rPr>
              <a:t>MD Simulation </a:t>
            </a:r>
            <a:r>
              <a:rPr kumimoji="1" lang="ja-JP" altLang="en-US" dirty="0">
                <a:latin typeface="源ノ角ゴシック JP Medium" panose="020B0600000000000000" pitchFamily="34" charset="-128"/>
                <a:ea typeface="源ノ角ゴシック JP Medium" panose="020B0600000000000000" pitchFamily="34" charset="-128"/>
              </a:rPr>
              <a:t>で得られる時系列データを </a:t>
            </a:r>
            <a:r>
              <a:rPr kumimoji="1" lang="en-US" altLang="ja-JP" dirty="0">
                <a:latin typeface="Verdana Pro Cond Semibold" panose="020B0706030504040204" pitchFamily="34" charset="0"/>
                <a:ea typeface="源ノ角ゴシック JP Medium" panose="020B0600000000000000" pitchFamily="34" charset="-128"/>
              </a:rPr>
              <a:t>trajectory</a:t>
            </a:r>
            <a:r>
              <a:rPr kumimoji="1" lang="en-US" altLang="ja-JP" dirty="0">
                <a:latin typeface="源ノ角ゴシック JP Medium" panose="020B0600000000000000" pitchFamily="34" charset="-128"/>
                <a:ea typeface="源ノ角ゴシック JP Medium" panose="020B0600000000000000" pitchFamily="34" charset="-128"/>
              </a:rPr>
              <a:t> </a:t>
            </a:r>
            <a:r>
              <a:rPr kumimoji="1" lang="ja-JP" altLang="en-US" dirty="0">
                <a:latin typeface="源ノ角ゴシック JP Medium" panose="020B0600000000000000" pitchFamily="34" charset="-128"/>
                <a:ea typeface="源ノ角ゴシック JP Medium" panose="020B0600000000000000" pitchFamily="34" charset="-128"/>
              </a:rPr>
              <a:t>と呼ぶ</a:t>
            </a:r>
          </a:p>
        </p:txBody>
      </p:sp>
      <p:grpSp>
        <p:nvGrpSpPr>
          <p:cNvPr id="14" name="グループ化 13">
            <a:extLst>
              <a:ext uri="{FF2B5EF4-FFF2-40B4-BE49-F238E27FC236}">
                <a16:creationId xmlns:a16="http://schemas.microsoft.com/office/drawing/2014/main" id="{41746FBA-89D3-4BBA-9971-CFD5AE16A2C3}"/>
              </a:ext>
            </a:extLst>
          </p:cNvPr>
          <p:cNvGrpSpPr/>
          <p:nvPr/>
        </p:nvGrpSpPr>
        <p:grpSpPr>
          <a:xfrm rot="16200000">
            <a:off x="6083525" y="5342723"/>
            <a:ext cx="449545" cy="1057192"/>
            <a:chOff x="2070338" y="2594395"/>
            <a:chExt cx="560717" cy="998509"/>
          </a:xfrm>
        </p:grpSpPr>
        <p:sp>
          <p:nvSpPr>
            <p:cNvPr id="15" name="正方形/長方形 14">
              <a:extLst>
                <a:ext uri="{FF2B5EF4-FFF2-40B4-BE49-F238E27FC236}">
                  <a16:creationId xmlns:a16="http://schemas.microsoft.com/office/drawing/2014/main" id="{49F111C6-B8BE-4F81-974A-530C67C98818}"/>
                </a:ext>
              </a:extLst>
            </p:cNvPr>
            <p:cNvSpPr/>
            <p:nvPr/>
          </p:nvSpPr>
          <p:spPr>
            <a:xfrm>
              <a:off x="2238554" y="2594395"/>
              <a:ext cx="224287" cy="71167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sp>
          <p:nvSpPr>
            <p:cNvPr id="16" name="二等辺三角形 15">
              <a:extLst>
                <a:ext uri="{FF2B5EF4-FFF2-40B4-BE49-F238E27FC236}">
                  <a16:creationId xmlns:a16="http://schemas.microsoft.com/office/drawing/2014/main" id="{1FA2FCC1-14DD-4E9F-9CBC-D0A1B80E0416}"/>
                </a:ext>
              </a:extLst>
            </p:cNvPr>
            <p:cNvSpPr/>
            <p:nvPr/>
          </p:nvSpPr>
          <p:spPr>
            <a:xfrm rot="10800000">
              <a:off x="2070338" y="3144332"/>
              <a:ext cx="560717" cy="448572"/>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grpSp>
      <p:grpSp>
        <p:nvGrpSpPr>
          <p:cNvPr id="51" name="グループ化 50">
            <a:extLst>
              <a:ext uri="{FF2B5EF4-FFF2-40B4-BE49-F238E27FC236}">
                <a16:creationId xmlns:a16="http://schemas.microsoft.com/office/drawing/2014/main" id="{FB355561-183B-4812-94F9-4CC8E73E2186}"/>
              </a:ext>
            </a:extLst>
          </p:cNvPr>
          <p:cNvGrpSpPr/>
          <p:nvPr/>
        </p:nvGrpSpPr>
        <p:grpSpPr>
          <a:xfrm>
            <a:off x="337516" y="4993939"/>
            <a:ext cx="2458728" cy="1729518"/>
            <a:chOff x="239379" y="4978827"/>
            <a:chExt cx="2458728" cy="1729518"/>
          </a:xfrm>
        </p:grpSpPr>
        <p:cxnSp>
          <p:nvCxnSpPr>
            <p:cNvPr id="18" name="直線矢印コネクタ 17">
              <a:extLst>
                <a:ext uri="{FF2B5EF4-FFF2-40B4-BE49-F238E27FC236}">
                  <a16:creationId xmlns:a16="http://schemas.microsoft.com/office/drawing/2014/main" id="{22CFF354-E1C6-44F2-8908-C95AD3D36D07}"/>
                </a:ext>
              </a:extLst>
            </p:cNvPr>
            <p:cNvCxnSpPr>
              <a:cxnSpLocks/>
            </p:cNvCxnSpPr>
            <p:nvPr/>
          </p:nvCxnSpPr>
          <p:spPr>
            <a:xfrm flipV="1">
              <a:off x="623155" y="5132716"/>
              <a:ext cx="0" cy="130843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FD2FAFF7-3DF3-4D11-9666-A950964BEF69}"/>
                </a:ext>
              </a:extLst>
            </p:cNvPr>
            <p:cNvCxnSpPr>
              <a:cxnSpLocks/>
            </p:cNvCxnSpPr>
            <p:nvPr/>
          </p:nvCxnSpPr>
          <p:spPr>
            <a:xfrm>
              <a:off x="474453" y="6367057"/>
              <a:ext cx="1969698"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2" name="フリーフォーム: 図形 21">
              <a:extLst>
                <a:ext uri="{FF2B5EF4-FFF2-40B4-BE49-F238E27FC236}">
                  <a16:creationId xmlns:a16="http://schemas.microsoft.com/office/drawing/2014/main" id="{7523B093-28D3-44A3-9942-0705FD990F7A}"/>
                </a:ext>
              </a:extLst>
            </p:cNvPr>
            <p:cNvSpPr/>
            <p:nvPr/>
          </p:nvSpPr>
          <p:spPr>
            <a:xfrm>
              <a:off x="750498" y="5201682"/>
              <a:ext cx="1190445" cy="974831"/>
            </a:xfrm>
            <a:custGeom>
              <a:avLst/>
              <a:gdLst>
                <a:gd name="connsiteX0" fmla="*/ 0 w 1190445"/>
                <a:gd name="connsiteY0" fmla="*/ 974831 h 974831"/>
                <a:gd name="connsiteX1" fmla="*/ 8627 w 1190445"/>
                <a:gd name="connsiteY1" fmla="*/ 931699 h 974831"/>
                <a:gd name="connsiteX2" fmla="*/ 17253 w 1190445"/>
                <a:gd name="connsiteY2" fmla="*/ 854061 h 974831"/>
                <a:gd name="connsiteX3" fmla="*/ 69011 w 1190445"/>
                <a:gd name="connsiteY3" fmla="*/ 750544 h 974831"/>
                <a:gd name="connsiteX4" fmla="*/ 155276 w 1190445"/>
                <a:gd name="connsiteY4" fmla="*/ 603895 h 974831"/>
                <a:gd name="connsiteX5" fmla="*/ 207034 w 1190445"/>
                <a:gd name="connsiteY5" fmla="*/ 552137 h 974831"/>
                <a:gd name="connsiteX6" fmla="*/ 250166 w 1190445"/>
                <a:gd name="connsiteY6" fmla="*/ 543510 h 974831"/>
                <a:gd name="connsiteX7" fmla="*/ 345057 w 1190445"/>
                <a:gd name="connsiteY7" fmla="*/ 526258 h 974831"/>
                <a:gd name="connsiteX8" fmla="*/ 457200 w 1190445"/>
                <a:gd name="connsiteY8" fmla="*/ 543510 h 974831"/>
                <a:gd name="connsiteX9" fmla="*/ 483079 w 1190445"/>
                <a:gd name="connsiteY9" fmla="*/ 560763 h 974831"/>
                <a:gd name="connsiteX10" fmla="*/ 621102 w 1190445"/>
                <a:gd name="connsiteY10" fmla="*/ 552137 h 974831"/>
                <a:gd name="connsiteX11" fmla="*/ 715993 w 1190445"/>
                <a:gd name="connsiteY11" fmla="*/ 483126 h 974831"/>
                <a:gd name="connsiteX12" fmla="*/ 767751 w 1190445"/>
                <a:gd name="connsiteY12" fmla="*/ 439993 h 974831"/>
                <a:gd name="connsiteX13" fmla="*/ 802257 w 1190445"/>
                <a:gd name="connsiteY13" fmla="*/ 414114 h 974831"/>
                <a:gd name="connsiteX14" fmla="*/ 862642 w 1190445"/>
                <a:gd name="connsiteY14" fmla="*/ 336476 h 974831"/>
                <a:gd name="connsiteX15" fmla="*/ 879894 w 1190445"/>
                <a:gd name="connsiteY15" fmla="*/ 301971 h 974831"/>
                <a:gd name="connsiteX16" fmla="*/ 897147 w 1190445"/>
                <a:gd name="connsiteY16" fmla="*/ 276092 h 974831"/>
                <a:gd name="connsiteX17" fmla="*/ 905774 w 1190445"/>
                <a:gd name="connsiteY17" fmla="*/ 250212 h 974831"/>
                <a:gd name="connsiteX18" fmla="*/ 966159 w 1190445"/>
                <a:gd name="connsiteY18" fmla="*/ 155322 h 974831"/>
                <a:gd name="connsiteX19" fmla="*/ 1017917 w 1190445"/>
                <a:gd name="connsiteY19" fmla="*/ 103563 h 974831"/>
                <a:gd name="connsiteX20" fmla="*/ 1061049 w 1190445"/>
                <a:gd name="connsiteY20" fmla="*/ 60431 h 974831"/>
                <a:gd name="connsiteX21" fmla="*/ 1121434 w 1190445"/>
                <a:gd name="connsiteY21" fmla="*/ 17299 h 974831"/>
                <a:gd name="connsiteX22" fmla="*/ 1190445 w 1190445"/>
                <a:gd name="connsiteY22" fmla="*/ 46 h 974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0445" h="974831">
                  <a:moveTo>
                    <a:pt x="0" y="974831"/>
                  </a:moveTo>
                  <a:cubicBezTo>
                    <a:pt x="2876" y="960454"/>
                    <a:pt x="6553" y="946214"/>
                    <a:pt x="8627" y="931699"/>
                  </a:cubicBezTo>
                  <a:cubicBezTo>
                    <a:pt x="12309" y="905922"/>
                    <a:pt x="10938" y="879322"/>
                    <a:pt x="17253" y="854061"/>
                  </a:cubicBezTo>
                  <a:cubicBezTo>
                    <a:pt x="26534" y="816936"/>
                    <a:pt x="49630" y="782846"/>
                    <a:pt x="69011" y="750544"/>
                  </a:cubicBezTo>
                  <a:cubicBezTo>
                    <a:pt x="98175" y="648472"/>
                    <a:pt x="70030" y="717555"/>
                    <a:pt x="155276" y="603895"/>
                  </a:cubicBezTo>
                  <a:cubicBezTo>
                    <a:pt x="171404" y="582391"/>
                    <a:pt x="180710" y="562009"/>
                    <a:pt x="207034" y="552137"/>
                  </a:cubicBezTo>
                  <a:cubicBezTo>
                    <a:pt x="220762" y="546989"/>
                    <a:pt x="235740" y="546133"/>
                    <a:pt x="250166" y="543510"/>
                  </a:cubicBezTo>
                  <a:cubicBezTo>
                    <a:pt x="371642" y="521423"/>
                    <a:pt x="238456" y="547577"/>
                    <a:pt x="345057" y="526258"/>
                  </a:cubicBezTo>
                  <a:cubicBezTo>
                    <a:pt x="369792" y="528731"/>
                    <a:pt x="426113" y="527967"/>
                    <a:pt x="457200" y="543510"/>
                  </a:cubicBezTo>
                  <a:cubicBezTo>
                    <a:pt x="466473" y="548147"/>
                    <a:pt x="474453" y="555012"/>
                    <a:pt x="483079" y="560763"/>
                  </a:cubicBezTo>
                  <a:lnTo>
                    <a:pt x="621102" y="552137"/>
                  </a:lnTo>
                  <a:cubicBezTo>
                    <a:pt x="658206" y="539769"/>
                    <a:pt x="684167" y="505859"/>
                    <a:pt x="715993" y="483126"/>
                  </a:cubicBezTo>
                  <a:cubicBezTo>
                    <a:pt x="792255" y="428653"/>
                    <a:pt x="687199" y="509038"/>
                    <a:pt x="767751" y="439993"/>
                  </a:cubicBezTo>
                  <a:cubicBezTo>
                    <a:pt x="778667" y="430636"/>
                    <a:pt x="791341" y="423471"/>
                    <a:pt x="802257" y="414114"/>
                  </a:cubicBezTo>
                  <a:cubicBezTo>
                    <a:pt x="830644" y="389783"/>
                    <a:pt x="842027" y="370834"/>
                    <a:pt x="862642" y="336476"/>
                  </a:cubicBezTo>
                  <a:cubicBezTo>
                    <a:pt x="869258" y="325449"/>
                    <a:pt x="873514" y="313136"/>
                    <a:pt x="879894" y="301971"/>
                  </a:cubicBezTo>
                  <a:cubicBezTo>
                    <a:pt x="885038" y="292969"/>
                    <a:pt x="892510" y="285365"/>
                    <a:pt x="897147" y="276092"/>
                  </a:cubicBezTo>
                  <a:cubicBezTo>
                    <a:pt x="901214" y="267959"/>
                    <a:pt x="901262" y="258107"/>
                    <a:pt x="905774" y="250212"/>
                  </a:cubicBezTo>
                  <a:cubicBezTo>
                    <a:pt x="924375" y="217660"/>
                    <a:pt x="939649" y="181833"/>
                    <a:pt x="966159" y="155322"/>
                  </a:cubicBezTo>
                  <a:cubicBezTo>
                    <a:pt x="983412" y="138069"/>
                    <a:pt x="1004383" y="123864"/>
                    <a:pt x="1017917" y="103563"/>
                  </a:cubicBezTo>
                  <a:cubicBezTo>
                    <a:pt x="1043012" y="65922"/>
                    <a:pt x="1024453" y="86571"/>
                    <a:pt x="1061049" y="60431"/>
                  </a:cubicBezTo>
                  <a:cubicBezTo>
                    <a:pt x="1066293" y="56686"/>
                    <a:pt x="1110675" y="22081"/>
                    <a:pt x="1121434" y="17299"/>
                  </a:cubicBezTo>
                  <a:cubicBezTo>
                    <a:pt x="1164345" y="-1773"/>
                    <a:pt x="1159530" y="46"/>
                    <a:pt x="1190445" y="46"/>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コネクタ 23">
              <a:extLst>
                <a:ext uri="{FF2B5EF4-FFF2-40B4-BE49-F238E27FC236}">
                  <a16:creationId xmlns:a16="http://schemas.microsoft.com/office/drawing/2014/main" id="{FB9AA6C7-0665-477A-8F62-D056182C6136}"/>
                </a:ext>
              </a:extLst>
            </p:cNvPr>
            <p:cNvCxnSpPr/>
            <p:nvPr/>
          </p:nvCxnSpPr>
          <p:spPr>
            <a:xfrm>
              <a:off x="1397910" y="6301953"/>
              <a:ext cx="0" cy="86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F4FF124B-75BD-4A2B-9165-20C20116A333}"/>
                </a:ext>
              </a:extLst>
            </p:cNvPr>
            <p:cNvCxnSpPr>
              <a:cxnSpLocks/>
            </p:cNvCxnSpPr>
            <p:nvPr/>
          </p:nvCxnSpPr>
          <p:spPr>
            <a:xfrm>
              <a:off x="1585743" y="6296490"/>
              <a:ext cx="0" cy="104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407A8DC4-0E91-455A-A93D-CD6C9BC3C40C}"/>
                </a:ext>
              </a:extLst>
            </p:cNvPr>
            <p:cNvCxnSpPr/>
            <p:nvPr/>
          </p:nvCxnSpPr>
          <p:spPr>
            <a:xfrm>
              <a:off x="1789620" y="6300300"/>
              <a:ext cx="0" cy="86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C93E053A-21D2-4137-B3B1-78DB84C5C87D}"/>
                </a:ext>
              </a:extLst>
            </p:cNvPr>
            <p:cNvCxnSpPr>
              <a:cxnSpLocks/>
            </p:cNvCxnSpPr>
            <p:nvPr/>
          </p:nvCxnSpPr>
          <p:spPr>
            <a:xfrm flipV="1">
              <a:off x="1397910" y="5436872"/>
              <a:ext cx="0" cy="90688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F3015E0F-2E69-4558-95F5-300C87A4A604}"/>
                </a:ext>
              </a:extLst>
            </p:cNvPr>
            <p:cNvCxnSpPr>
              <a:cxnSpLocks/>
            </p:cNvCxnSpPr>
            <p:nvPr/>
          </p:nvCxnSpPr>
          <p:spPr>
            <a:xfrm flipV="1">
              <a:off x="1587373" y="5406391"/>
              <a:ext cx="0" cy="890099"/>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A57A9F99-B364-472A-B94D-545A9EBE1356}"/>
                </a:ext>
              </a:extLst>
            </p:cNvPr>
            <p:cNvCxnSpPr>
              <a:cxnSpLocks/>
            </p:cNvCxnSpPr>
            <p:nvPr/>
          </p:nvCxnSpPr>
          <p:spPr>
            <a:xfrm flipV="1">
              <a:off x="1789980" y="5263874"/>
              <a:ext cx="0" cy="1032616"/>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977BE1F6-EB5C-4020-9D5E-EB9238DB0545}"/>
                    </a:ext>
                  </a:extLst>
                </p:cNvPr>
                <p:cNvSpPr txBox="1"/>
                <p:nvPr/>
              </p:nvSpPr>
              <p:spPr>
                <a:xfrm>
                  <a:off x="1456635" y="5055882"/>
                  <a:ext cx="820517" cy="261610"/>
                </a:xfrm>
                <a:prstGeom prst="rect">
                  <a:avLst/>
                </a:prstGeom>
                <a:noFill/>
              </p:spPr>
              <p:txBody>
                <a:bodyPr wrap="square">
                  <a:spAutoFit/>
                </a:bodyPr>
                <a:lstStyle/>
                <a:p>
                  <a14:m>
                    <m:oMath xmlns:m="http://schemas.openxmlformats.org/officeDocument/2006/math">
                      <m:r>
                        <a:rPr lang="en-US" altLang="ja-JP" sz="1100" i="1">
                          <a:solidFill>
                            <a:schemeClr val="tx1"/>
                          </a:solidFill>
                          <a:latin typeface="Cambria Math" panose="02040503050406030204" pitchFamily="18" charset="0"/>
                          <a:ea typeface="Cambria Math" panose="02040503050406030204" pitchFamily="18" charset="0"/>
                        </a:rPr>
                        <m:t>∆</m:t>
                      </m:r>
                      <m:r>
                        <a:rPr lang="en-US" altLang="ja-JP" sz="1100" i="1">
                          <a:solidFill>
                            <a:schemeClr val="tx1"/>
                          </a:solidFill>
                          <a:latin typeface="Cambria Math" panose="02040503050406030204" pitchFamily="18" charset="0"/>
                          <a:ea typeface="Cambria Math" panose="02040503050406030204" pitchFamily="18" charset="0"/>
                        </a:rPr>
                        <m:t>𝑡</m:t>
                      </m:r>
                    </m:oMath>
                  </a14:m>
                  <a:r>
                    <a:rPr kumimoji="1" lang="ja-JP" altLang="en-US" sz="1100" dirty="0">
                      <a:solidFill>
                        <a:schemeClr val="tx1"/>
                      </a:solidFill>
                      <a:latin typeface="源ノ角ゴシック JP Medium" panose="020B0600000000000000" pitchFamily="34" charset="-128"/>
                      <a:ea typeface="源ノ角ゴシック JP Medium" panose="020B0600000000000000" pitchFamily="34" charset="-128"/>
                    </a:rPr>
                    <a:t> </a:t>
                  </a:r>
                  <a:endParaRPr lang="ja-JP" altLang="en-US" sz="1100" dirty="0"/>
                </a:p>
              </p:txBody>
            </p:sp>
          </mc:Choice>
          <mc:Fallback xmlns="">
            <p:sp>
              <p:nvSpPr>
                <p:cNvPr id="37" name="テキスト ボックス 36">
                  <a:extLst>
                    <a:ext uri="{FF2B5EF4-FFF2-40B4-BE49-F238E27FC236}">
                      <a16:creationId xmlns:a16="http://schemas.microsoft.com/office/drawing/2014/main" id="{977BE1F6-EB5C-4020-9D5E-EB9238DB0545}"/>
                    </a:ext>
                  </a:extLst>
                </p:cNvPr>
                <p:cNvSpPr txBox="1">
                  <a:spLocks noRot="1" noChangeAspect="1" noMove="1" noResize="1" noEditPoints="1" noAdjustHandles="1" noChangeArrowheads="1" noChangeShapeType="1" noTextEdit="1"/>
                </p:cNvSpPr>
                <p:nvPr/>
              </p:nvSpPr>
              <p:spPr>
                <a:xfrm>
                  <a:off x="1456635" y="5055882"/>
                  <a:ext cx="820517" cy="26161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8AEB08B5-8FC4-4C71-A7CA-50E169375312}"/>
                    </a:ext>
                  </a:extLst>
                </p:cNvPr>
                <p:cNvSpPr txBox="1"/>
                <p:nvPr/>
              </p:nvSpPr>
              <p:spPr>
                <a:xfrm>
                  <a:off x="1208447" y="6400568"/>
                  <a:ext cx="37892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400" i="1" smtClean="0">
                            <a:solidFill>
                              <a:schemeClr val="tx1"/>
                            </a:solidFill>
                            <a:latin typeface="Cambria Math" panose="02040503050406030204" pitchFamily="18" charset="0"/>
                            <a:ea typeface="源ノ角ゴシック JP Medium" panose="020B0600000000000000" pitchFamily="34" charset="-128"/>
                          </a:rPr>
                          <m:t>𝑡</m:t>
                        </m:r>
                      </m:oMath>
                    </m:oMathPara>
                  </a14:m>
                  <a:endParaRPr lang="ja-JP" altLang="en-US" sz="1400" i="1" dirty="0"/>
                </a:p>
              </p:txBody>
            </p:sp>
          </mc:Choice>
          <mc:Fallback xmlns="">
            <p:sp>
              <p:nvSpPr>
                <p:cNvPr id="41" name="テキスト ボックス 40">
                  <a:extLst>
                    <a:ext uri="{FF2B5EF4-FFF2-40B4-BE49-F238E27FC236}">
                      <a16:creationId xmlns:a16="http://schemas.microsoft.com/office/drawing/2014/main" id="{8AEB08B5-8FC4-4C71-A7CA-50E169375312}"/>
                    </a:ext>
                  </a:extLst>
                </p:cNvPr>
                <p:cNvSpPr txBox="1">
                  <a:spLocks noRot="1" noChangeAspect="1" noMove="1" noResize="1" noEditPoints="1" noAdjustHandles="1" noChangeArrowheads="1" noChangeShapeType="1" noTextEdit="1"/>
                </p:cNvSpPr>
                <p:nvPr/>
              </p:nvSpPr>
              <p:spPr>
                <a:xfrm>
                  <a:off x="1208447" y="6400568"/>
                  <a:ext cx="378926" cy="307777"/>
                </a:xfrm>
                <a:prstGeom prst="rect">
                  <a:avLst/>
                </a:prstGeom>
                <a:blipFill>
                  <a:blip r:embed="rId5"/>
                  <a:stretch>
                    <a:fillRect/>
                  </a:stretch>
                </a:blipFill>
              </p:spPr>
              <p:txBody>
                <a:bodyPr/>
                <a:lstStyle/>
                <a:p>
                  <a:r>
                    <a:rPr lang="ja-JP" altLang="en-US">
                      <a:noFill/>
                    </a:rPr>
                    <a:t> </a:t>
                  </a:r>
                </a:p>
              </p:txBody>
            </p:sp>
          </mc:Fallback>
        </mc:AlternateContent>
        <p:cxnSp>
          <p:nvCxnSpPr>
            <p:cNvPr id="43" name="直線矢印コネクタ 42">
              <a:extLst>
                <a:ext uri="{FF2B5EF4-FFF2-40B4-BE49-F238E27FC236}">
                  <a16:creationId xmlns:a16="http://schemas.microsoft.com/office/drawing/2014/main" id="{5B13FDF9-93DB-4772-9AEB-A0A4D2202D12}"/>
                </a:ext>
              </a:extLst>
            </p:cNvPr>
            <p:cNvCxnSpPr>
              <a:cxnSpLocks/>
            </p:cNvCxnSpPr>
            <p:nvPr/>
          </p:nvCxnSpPr>
          <p:spPr>
            <a:xfrm flipH="1">
              <a:off x="1365243" y="5342185"/>
              <a:ext cx="444260" cy="0"/>
            </a:xfrm>
            <a:prstGeom prst="straightConnector1">
              <a:avLst/>
            </a:prstGeom>
            <a:ln w="19050">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D4F6D97E-4EE2-40F1-82E5-1140070FE8D5}"/>
                    </a:ext>
                  </a:extLst>
                </p:cNvPr>
                <p:cNvSpPr txBox="1"/>
                <p:nvPr/>
              </p:nvSpPr>
              <p:spPr>
                <a:xfrm>
                  <a:off x="239379" y="4978827"/>
                  <a:ext cx="37892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400" b="0" i="1" smtClean="0">
                            <a:solidFill>
                              <a:schemeClr val="tx1"/>
                            </a:solidFill>
                            <a:latin typeface="Cambria Math" panose="02040503050406030204" pitchFamily="18" charset="0"/>
                            <a:ea typeface="源ノ角ゴシック JP Medium" panose="020B0600000000000000" pitchFamily="34" charset="-128"/>
                          </a:rPr>
                          <m:t>𝑉</m:t>
                        </m:r>
                      </m:oMath>
                    </m:oMathPara>
                  </a14:m>
                  <a:endParaRPr lang="ja-JP" altLang="en-US" sz="1400" i="1" dirty="0"/>
                </a:p>
              </p:txBody>
            </p:sp>
          </mc:Choice>
          <mc:Fallback xmlns="">
            <p:sp>
              <p:nvSpPr>
                <p:cNvPr id="49" name="テキスト ボックス 48">
                  <a:extLst>
                    <a:ext uri="{FF2B5EF4-FFF2-40B4-BE49-F238E27FC236}">
                      <a16:creationId xmlns:a16="http://schemas.microsoft.com/office/drawing/2014/main" id="{D4F6D97E-4EE2-40F1-82E5-1140070FE8D5}"/>
                    </a:ext>
                  </a:extLst>
                </p:cNvPr>
                <p:cNvSpPr txBox="1">
                  <a:spLocks noRot="1" noChangeAspect="1" noMove="1" noResize="1" noEditPoints="1" noAdjustHandles="1" noChangeArrowheads="1" noChangeShapeType="1" noTextEdit="1"/>
                </p:cNvSpPr>
                <p:nvPr/>
              </p:nvSpPr>
              <p:spPr>
                <a:xfrm>
                  <a:off x="239379" y="4978827"/>
                  <a:ext cx="378926" cy="30777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AE1269F-FB58-4D94-A340-7282BC9EB418}"/>
                    </a:ext>
                  </a:extLst>
                </p:cNvPr>
                <p:cNvSpPr txBox="1"/>
                <p:nvPr/>
              </p:nvSpPr>
              <p:spPr>
                <a:xfrm>
                  <a:off x="2319181" y="6309121"/>
                  <a:ext cx="378926"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400" b="0" i="1" smtClean="0">
                            <a:solidFill>
                              <a:schemeClr val="tx1"/>
                            </a:solidFill>
                            <a:latin typeface="Cambria Math" panose="02040503050406030204" pitchFamily="18" charset="0"/>
                            <a:ea typeface="源ノ角ゴシック JP Medium" panose="020B0600000000000000" pitchFamily="34" charset="-128"/>
                          </a:rPr>
                          <m:t>𝑇</m:t>
                        </m:r>
                      </m:oMath>
                    </m:oMathPara>
                  </a14:m>
                  <a:endParaRPr lang="ja-JP" altLang="en-US" sz="1400" i="1" dirty="0"/>
                </a:p>
              </p:txBody>
            </p:sp>
          </mc:Choice>
          <mc:Fallback xmlns="">
            <p:sp>
              <p:nvSpPr>
                <p:cNvPr id="50" name="テキスト ボックス 49">
                  <a:extLst>
                    <a:ext uri="{FF2B5EF4-FFF2-40B4-BE49-F238E27FC236}">
                      <a16:creationId xmlns:a16="http://schemas.microsoft.com/office/drawing/2014/main" id="{0AE1269F-FB58-4D94-A340-7282BC9EB418}"/>
                    </a:ext>
                  </a:extLst>
                </p:cNvPr>
                <p:cNvSpPr txBox="1">
                  <a:spLocks noRot="1" noChangeAspect="1" noMove="1" noResize="1" noEditPoints="1" noAdjustHandles="1" noChangeArrowheads="1" noChangeShapeType="1" noTextEdit="1"/>
                </p:cNvSpPr>
                <p:nvPr/>
              </p:nvSpPr>
              <p:spPr>
                <a:xfrm>
                  <a:off x="2319181" y="6309121"/>
                  <a:ext cx="378926" cy="307777"/>
                </a:xfrm>
                <a:prstGeom prst="rect">
                  <a:avLst/>
                </a:prstGeom>
                <a:blipFill>
                  <a:blip r:embed="rId7"/>
                  <a:stretch>
                    <a:fillRect/>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322972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92AE094C-29F0-473A-B8E2-DB67E72B100C}"/>
              </a:ext>
            </a:extLst>
          </p:cNvPr>
          <p:cNvSpPr>
            <a:spLocks noGrp="1"/>
          </p:cNvSpPr>
          <p:nvPr>
            <p:ph type="sldNum" sz="quarter" idx="12"/>
          </p:nvPr>
        </p:nvSpPr>
        <p:spPr/>
        <p:txBody>
          <a:bodyPr/>
          <a:lstStyle/>
          <a:p>
            <a:fld id="{61879640-5F62-4E0A-A9C8-B40503558107}" type="slidenum">
              <a:rPr kumimoji="1" lang="ja-JP" altLang="en-US" smtClean="0"/>
              <a:t>13</a:t>
            </a:fld>
            <a:endParaRPr kumimoji="1" lang="ja-JP" altLang="en-US"/>
          </a:p>
        </p:txBody>
      </p:sp>
      <p:sp>
        <p:nvSpPr>
          <p:cNvPr id="4" name="四角形: 角を丸くする 3">
            <a:extLst>
              <a:ext uri="{FF2B5EF4-FFF2-40B4-BE49-F238E27FC236}">
                <a16:creationId xmlns:a16="http://schemas.microsoft.com/office/drawing/2014/main" id="{5837E401-DD31-4763-B68A-4F7AA4B5E137}"/>
              </a:ext>
            </a:extLst>
          </p:cNvPr>
          <p:cNvSpPr/>
          <p:nvPr/>
        </p:nvSpPr>
        <p:spPr>
          <a:xfrm>
            <a:off x="474453" y="-8626"/>
            <a:ext cx="4347713" cy="681486"/>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dirty="0">
                <a:latin typeface="源ノ角ゴシック JP Heavy" panose="020B0A00000000000000" pitchFamily="34" charset="-128"/>
                <a:ea typeface="源ノ角ゴシック JP Heavy" panose="020B0A00000000000000" pitchFamily="34" charset="-128"/>
              </a:rPr>
              <a:t>MD Simulation </a:t>
            </a:r>
            <a:r>
              <a:rPr lang="ja-JP" altLang="en-US" sz="2000" dirty="0">
                <a:latin typeface="源ノ角ゴシック JP Heavy" panose="020B0A00000000000000" pitchFamily="34" charset="-128"/>
                <a:ea typeface="源ノ角ゴシック JP Heavy" panose="020B0A00000000000000" pitchFamily="34" charset="-128"/>
              </a:rPr>
              <a:t>の実践</a:t>
            </a:r>
            <a:endParaRPr kumimoji="1" lang="ja-JP" altLang="en-US" sz="2000" dirty="0">
              <a:latin typeface="源ノ角ゴシック JP Heavy" panose="020B0A00000000000000" pitchFamily="34" charset="-128"/>
              <a:ea typeface="源ノ角ゴシック JP Heavy" panose="020B0A00000000000000" pitchFamily="34" charset="-128"/>
            </a:endParaRPr>
          </a:p>
        </p:txBody>
      </p:sp>
      <p:sp>
        <p:nvSpPr>
          <p:cNvPr id="5" name="四角形: 角を丸くする 4">
            <a:extLst>
              <a:ext uri="{FF2B5EF4-FFF2-40B4-BE49-F238E27FC236}">
                <a16:creationId xmlns:a16="http://schemas.microsoft.com/office/drawing/2014/main" id="{6AA5B0FF-443D-4D7D-A176-A29941D2BAD0}"/>
              </a:ext>
            </a:extLst>
          </p:cNvPr>
          <p:cNvSpPr/>
          <p:nvPr/>
        </p:nvSpPr>
        <p:spPr>
          <a:xfrm>
            <a:off x="2310443" y="1658987"/>
            <a:ext cx="7122542" cy="3939556"/>
          </a:xfrm>
          <a:prstGeom prst="roundRect">
            <a:avLst>
              <a:gd name="adj" fmla="val 0"/>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源ノ角ゴシック JP Medium" panose="020B0600000000000000" pitchFamily="34" charset="-128"/>
              <a:ea typeface="源ノ角ゴシック JP Medium" panose="020B0600000000000000" pitchFamily="34" charset="-128"/>
            </a:endParaRPr>
          </a:p>
        </p:txBody>
      </p:sp>
      <p:sp>
        <p:nvSpPr>
          <p:cNvPr id="7" name="四角形: 角を丸くする 6">
            <a:extLst>
              <a:ext uri="{FF2B5EF4-FFF2-40B4-BE49-F238E27FC236}">
                <a16:creationId xmlns:a16="http://schemas.microsoft.com/office/drawing/2014/main" id="{F9CEDC7D-D70F-4A9E-9EE2-658FC763157E}"/>
              </a:ext>
            </a:extLst>
          </p:cNvPr>
          <p:cNvSpPr/>
          <p:nvPr/>
        </p:nvSpPr>
        <p:spPr>
          <a:xfrm>
            <a:off x="3046181" y="2511888"/>
            <a:ext cx="5955102" cy="22337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計算の誤差がどんどん大きくなってエネルギーが保存されない</a:t>
            </a:r>
            <a:endPar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a:p>
            <a:pPr marL="285750" indent="-285750">
              <a:lnSpc>
                <a:spcPct val="150000"/>
              </a:lnSpc>
              <a:buFont typeface="Arial" panose="020B0604020202020204" pitchFamily="34" charset="0"/>
              <a:buChar char="•"/>
            </a:pP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実際の生体分子は媒質中にある。水や</a:t>
            </a:r>
            <a:r>
              <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rPr>
              <a:t>Na+ </a:t>
            </a: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との相互作用も考慮する必要がある</a:t>
            </a:r>
            <a:endPar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a:p>
            <a:pPr marL="285750" indent="-285750">
              <a:lnSpc>
                <a:spcPct val="150000"/>
              </a:lnSpc>
              <a:buFont typeface="Arial" panose="020B0604020202020204" pitchFamily="34" charset="0"/>
              <a:buChar char="•"/>
            </a:pPr>
            <a:r>
              <a:rPr lang="en-US" altLang="ja-JP" sz="1400" dirty="0">
                <a:solidFill>
                  <a:schemeClr val="tx1"/>
                </a:solidFill>
                <a:latin typeface="源ノ角ゴシック JP Medium" panose="020B0600000000000000" pitchFamily="34" charset="-128"/>
                <a:ea typeface="源ノ角ゴシック JP Medium" panose="020B0600000000000000" pitchFamily="34" charset="-128"/>
              </a:rPr>
              <a:t>&gt;1</a:t>
            </a: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万原子 の計算をしようとすると </a:t>
            </a:r>
            <a:r>
              <a:rPr lang="en-US" altLang="ja-JP" sz="1400" dirty="0">
                <a:solidFill>
                  <a:schemeClr val="tx1"/>
                </a:solidFill>
                <a:latin typeface="源ノ角ゴシック JP Medium" panose="020B0600000000000000" pitchFamily="34" charset="-128"/>
                <a:ea typeface="源ノ角ゴシック JP Medium" panose="020B0600000000000000" pitchFamily="34" charset="-128"/>
              </a:rPr>
              <a:t>single CPU </a:t>
            </a: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では途方も無い計算時間が</a:t>
            </a:r>
            <a:br>
              <a:rPr lang="en-US" altLang="ja-JP" sz="1400" dirty="0">
                <a:solidFill>
                  <a:schemeClr val="tx1"/>
                </a:solidFill>
                <a:latin typeface="源ノ角ゴシック JP Medium" panose="020B0600000000000000" pitchFamily="34" charset="-128"/>
                <a:ea typeface="源ノ角ゴシック JP Medium" panose="020B0600000000000000" pitchFamily="34" charset="-128"/>
              </a:rPr>
            </a:b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→うまい並列計算の方法が必要</a:t>
            </a:r>
            <a:endPar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p:txBody>
      </p:sp>
      <p:grpSp>
        <p:nvGrpSpPr>
          <p:cNvPr id="13" name="グループ化 12">
            <a:extLst>
              <a:ext uri="{FF2B5EF4-FFF2-40B4-BE49-F238E27FC236}">
                <a16:creationId xmlns:a16="http://schemas.microsoft.com/office/drawing/2014/main" id="{AE252CDB-4E1C-4F51-8746-59FBB3F9D310}"/>
              </a:ext>
            </a:extLst>
          </p:cNvPr>
          <p:cNvGrpSpPr/>
          <p:nvPr/>
        </p:nvGrpSpPr>
        <p:grpSpPr>
          <a:xfrm>
            <a:off x="474453" y="2500298"/>
            <a:ext cx="2426264" cy="1669278"/>
            <a:chOff x="966158" y="2632339"/>
            <a:chExt cx="2426264" cy="1669278"/>
          </a:xfrm>
        </p:grpSpPr>
        <p:pic>
          <p:nvPicPr>
            <p:cNvPr id="9" name="図 8" descr="木製のベンチ&#10;&#10;自動的に生成された説明">
              <a:extLst>
                <a:ext uri="{FF2B5EF4-FFF2-40B4-BE49-F238E27FC236}">
                  <a16:creationId xmlns:a16="http://schemas.microsoft.com/office/drawing/2014/main" id="{08F9C67B-A747-4CC4-8435-3716EF05B1BC}"/>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298"/>
            <a:stretch/>
          </p:blipFill>
          <p:spPr>
            <a:xfrm>
              <a:off x="966158" y="2632339"/>
              <a:ext cx="2426264" cy="1669278"/>
            </a:xfrm>
            <a:prstGeom prst="rect">
              <a:avLst/>
            </a:prstGeom>
          </p:spPr>
        </p:pic>
        <p:sp>
          <p:nvSpPr>
            <p:cNvPr id="12" name="テキスト ボックス 11">
              <a:extLst>
                <a:ext uri="{FF2B5EF4-FFF2-40B4-BE49-F238E27FC236}">
                  <a16:creationId xmlns:a16="http://schemas.microsoft.com/office/drawing/2014/main" id="{5EC1DCF3-71B6-4F11-8AAC-9D4785AEC2B2}"/>
                </a:ext>
              </a:extLst>
            </p:cNvPr>
            <p:cNvSpPr txBox="1"/>
            <p:nvPr/>
          </p:nvSpPr>
          <p:spPr>
            <a:xfrm>
              <a:off x="1480151" y="3465513"/>
              <a:ext cx="1660584" cy="584775"/>
            </a:xfrm>
            <a:prstGeom prst="rect">
              <a:avLst/>
            </a:prstGeom>
            <a:noFill/>
          </p:spPr>
          <p:txBody>
            <a:bodyPr wrap="square">
              <a:spAutoFit/>
            </a:bodyPr>
            <a:lstStyle/>
            <a:p>
              <a:pPr algn="ctr"/>
              <a:r>
                <a:rPr kumimoji="1" lang="en-US" altLang="ja-JP" sz="3200" i="1" dirty="0">
                  <a:solidFill>
                    <a:schemeClr val="accent4">
                      <a:lumMod val="40000"/>
                      <a:lumOff val="60000"/>
                    </a:schemeClr>
                  </a:solidFill>
                  <a:latin typeface="Verdana Pro Cond Semibold" panose="020B0706030504040204" pitchFamily="34" charset="0"/>
                  <a:ea typeface="源ノ角ゴシック JP Medium" panose="020B0600000000000000" pitchFamily="34" charset="-128"/>
                </a:rPr>
                <a:t>Classic</a:t>
              </a:r>
              <a:endParaRPr kumimoji="1" lang="ja-JP" altLang="en-US" sz="3200" i="1" dirty="0">
                <a:solidFill>
                  <a:schemeClr val="accent4">
                    <a:lumMod val="40000"/>
                    <a:lumOff val="60000"/>
                  </a:schemeClr>
                </a:solidFill>
                <a:latin typeface="Verdana Pro Cond Semibold" panose="020B0706030504040204" pitchFamily="34" charset="0"/>
                <a:ea typeface="源ノ角ゴシック JP Medium" panose="020B0600000000000000" pitchFamily="34" charset="-128"/>
              </a:endParaRPr>
            </a:p>
          </p:txBody>
        </p:sp>
        <p:sp>
          <p:nvSpPr>
            <p:cNvPr id="6" name="四角形: 角を丸くする 5">
              <a:extLst>
                <a:ext uri="{FF2B5EF4-FFF2-40B4-BE49-F238E27FC236}">
                  <a16:creationId xmlns:a16="http://schemas.microsoft.com/office/drawing/2014/main" id="{4A3E0956-B3D7-48B6-8B1C-1490CCEFE0D7}"/>
                </a:ext>
              </a:extLst>
            </p:cNvPr>
            <p:cNvSpPr/>
            <p:nvPr/>
          </p:nvSpPr>
          <p:spPr>
            <a:xfrm>
              <a:off x="966158" y="2632339"/>
              <a:ext cx="2426264" cy="850865"/>
            </a:xfrm>
            <a:prstGeom prst="roundRect">
              <a:avLst>
                <a:gd name="adj" fmla="val 0"/>
              </a:avLst>
            </a:prstGeom>
            <a:solidFill>
              <a:schemeClr val="accent4">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源ノ角ゴシック JP Medium" panose="020B0600000000000000" pitchFamily="34" charset="-128"/>
                  <a:ea typeface="源ノ角ゴシック JP Medium" panose="020B0600000000000000" pitchFamily="34" charset="-128"/>
                </a:rPr>
                <a:t>前のページまでの方法</a:t>
              </a:r>
              <a:r>
                <a:rPr lang="ja-JP" altLang="en-US" sz="1400" dirty="0">
                  <a:latin typeface="源ノ角ゴシック JP Medium" panose="020B0600000000000000" pitchFamily="34" charset="-128"/>
                  <a:ea typeface="源ノ角ゴシック JP Medium" panose="020B0600000000000000" pitchFamily="34" charset="-128"/>
                </a:rPr>
                <a:t>は</a:t>
              </a:r>
              <a:endParaRPr kumimoji="1" lang="en-US" altLang="ja-JP" sz="1400" dirty="0">
                <a:latin typeface="源ノ角ゴシック JP Medium" panose="020B0600000000000000" pitchFamily="34" charset="-128"/>
                <a:ea typeface="源ノ角ゴシック JP Medium" panose="020B0600000000000000" pitchFamily="34" charset="-128"/>
              </a:endParaRPr>
            </a:p>
          </p:txBody>
        </p:sp>
      </p:grpSp>
      <p:grpSp>
        <p:nvGrpSpPr>
          <p:cNvPr id="15" name="グループ化 14">
            <a:extLst>
              <a:ext uri="{FF2B5EF4-FFF2-40B4-BE49-F238E27FC236}">
                <a16:creationId xmlns:a16="http://schemas.microsoft.com/office/drawing/2014/main" id="{A2128DC2-43C6-456B-A5DC-B7838311D6E0}"/>
              </a:ext>
            </a:extLst>
          </p:cNvPr>
          <p:cNvGrpSpPr/>
          <p:nvPr/>
        </p:nvGrpSpPr>
        <p:grpSpPr>
          <a:xfrm rot="16200000">
            <a:off x="6305968" y="5527630"/>
            <a:ext cx="449545" cy="1057192"/>
            <a:chOff x="2070338" y="2594395"/>
            <a:chExt cx="560717" cy="998509"/>
          </a:xfrm>
        </p:grpSpPr>
        <p:sp>
          <p:nvSpPr>
            <p:cNvPr id="16" name="正方形/長方形 15">
              <a:extLst>
                <a:ext uri="{FF2B5EF4-FFF2-40B4-BE49-F238E27FC236}">
                  <a16:creationId xmlns:a16="http://schemas.microsoft.com/office/drawing/2014/main" id="{C4F081CE-BD9A-419B-955E-FBFFF751409D}"/>
                </a:ext>
              </a:extLst>
            </p:cNvPr>
            <p:cNvSpPr/>
            <p:nvPr/>
          </p:nvSpPr>
          <p:spPr>
            <a:xfrm>
              <a:off x="2238554" y="2594395"/>
              <a:ext cx="224287" cy="71167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sp>
          <p:nvSpPr>
            <p:cNvPr id="17" name="二等辺三角形 16">
              <a:extLst>
                <a:ext uri="{FF2B5EF4-FFF2-40B4-BE49-F238E27FC236}">
                  <a16:creationId xmlns:a16="http://schemas.microsoft.com/office/drawing/2014/main" id="{F1BBD286-339E-4484-B926-7C60617B69D5}"/>
                </a:ext>
              </a:extLst>
            </p:cNvPr>
            <p:cNvSpPr/>
            <p:nvPr/>
          </p:nvSpPr>
          <p:spPr>
            <a:xfrm rot="10800000">
              <a:off x="2070338" y="3144332"/>
              <a:ext cx="560717" cy="448572"/>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grpSp>
      <p:pic>
        <p:nvPicPr>
          <p:cNvPr id="19" name="図 18" descr="テキスト が含まれている画像&#10;&#10;自動的に生成された説明">
            <a:extLst>
              <a:ext uri="{FF2B5EF4-FFF2-40B4-BE49-F238E27FC236}">
                <a16:creationId xmlns:a16="http://schemas.microsoft.com/office/drawing/2014/main" id="{661E8A66-7639-4844-98A5-F3E8310101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0741" y="5467427"/>
            <a:ext cx="4431101" cy="1117243"/>
          </a:xfrm>
          <a:prstGeom prst="rect">
            <a:avLst/>
          </a:prstGeom>
        </p:spPr>
      </p:pic>
      <p:grpSp>
        <p:nvGrpSpPr>
          <p:cNvPr id="27" name="グループ化 26">
            <a:extLst>
              <a:ext uri="{FF2B5EF4-FFF2-40B4-BE49-F238E27FC236}">
                <a16:creationId xmlns:a16="http://schemas.microsoft.com/office/drawing/2014/main" id="{7FEF3084-B2E3-4ACB-B3CD-862FF9D5D78A}"/>
              </a:ext>
            </a:extLst>
          </p:cNvPr>
          <p:cNvGrpSpPr/>
          <p:nvPr/>
        </p:nvGrpSpPr>
        <p:grpSpPr>
          <a:xfrm>
            <a:off x="7194429" y="221599"/>
            <a:ext cx="4507413" cy="2321353"/>
            <a:chOff x="7194429" y="221599"/>
            <a:chExt cx="4507413" cy="2321353"/>
          </a:xfrm>
        </p:grpSpPr>
        <p:sp>
          <p:nvSpPr>
            <p:cNvPr id="25" name="四角形: 角を丸くする 24">
              <a:extLst>
                <a:ext uri="{FF2B5EF4-FFF2-40B4-BE49-F238E27FC236}">
                  <a16:creationId xmlns:a16="http://schemas.microsoft.com/office/drawing/2014/main" id="{2B11E503-77BE-4684-83D1-DC9155EFF0C1}"/>
                </a:ext>
              </a:extLst>
            </p:cNvPr>
            <p:cNvSpPr/>
            <p:nvPr/>
          </p:nvSpPr>
          <p:spPr>
            <a:xfrm>
              <a:off x="7309726" y="309199"/>
              <a:ext cx="4392116" cy="2233753"/>
            </a:xfrm>
            <a:prstGeom prst="roundRect">
              <a:avLst>
                <a:gd name="adj" fmla="val 0"/>
              </a:avLst>
            </a:prstGeom>
            <a:solidFill>
              <a:schemeClr val="bg1"/>
            </a:solidFill>
            <a:ln w="57150">
              <a:solidFill>
                <a:srgbClr val="FE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四角形: 角を丸くする 19">
              <a:extLst>
                <a:ext uri="{FF2B5EF4-FFF2-40B4-BE49-F238E27FC236}">
                  <a16:creationId xmlns:a16="http://schemas.microsoft.com/office/drawing/2014/main" id="{59A5B76C-35D6-4B2F-B60E-ABF84757CA07}"/>
                </a:ext>
              </a:extLst>
            </p:cNvPr>
            <p:cNvSpPr/>
            <p:nvPr/>
          </p:nvSpPr>
          <p:spPr>
            <a:xfrm>
              <a:off x="7640896" y="1046510"/>
              <a:ext cx="1792089" cy="958501"/>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latin typeface="Verdana Pro Cond Semibold" panose="020B0706030504040204" pitchFamily="34" charset="0"/>
                </a:rPr>
                <a:t>CPU </a:t>
              </a:r>
              <a:r>
                <a:rPr lang="en-US" altLang="ja-JP" sz="1400" dirty="0">
                  <a:latin typeface="Verdana Pro Cond Semibold" panose="020B0706030504040204" pitchFamily="34" charset="0"/>
                </a:rPr>
                <a:t>4core</a:t>
              </a:r>
            </a:p>
            <a:p>
              <a:pPr algn="ctr"/>
              <a:r>
                <a:rPr kumimoji="1" lang="en-US" altLang="ja-JP" sz="1400" dirty="0">
                  <a:latin typeface="Verdana Pro Cond Semibold" panose="020B0706030504040204" pitchFamily="34" charset="0"/>
                </a:rPr>
                <a:t>GPU 16GB</a:t>
              </a:r>
            </a:p>
            <a:p>
              <a:pPr algn="ctr"/>
              <a:r>
                <a:rPr lang="en-US" altLang="ja-JP" sz="1400" dirty="0">
                  <a:latin typeface="Verdana Pro Cond Semibold" panose="020B0706030504040204" pitchFamily="34" charset="0"/>
                </a:rPr>
                <a:t>RAM 26GB</a:t>
              </a:r>
            </a:p>
          </p:txBody>
        </p:sp>
        <p:sp>
          <p:nvSpPr>
            <p:cNvPr id="21" name="四角形: 角を丸くする 20">
              <a:extLst>
                <a:ext uri="{FF2B5EF4-FFF2-40B4-BE49-F238E27FC236}">
                  <a16:creationId xmlns:a16="http://schemas.microsoft.com/office/drawing/2014/main" id="{1EE8FF37-BAE8-440C-AE74-966AEE8566E0}"/>
                </a:ext>
              </a:extLst>
            </p:cNvPr>
            <p:cNvSpPr/>
            <p:nvPr/>
          </p:nvSpPr>
          <p:spPr>
            <a:xfrm>
              <a:off x="7640896" y="795181"/>
              <a:ext cx="1492370" cy="294264"/>
            </a:xfrm>
            <a:prstGeom prst="roundRect">
              <a:avLst>
                <a:gd name="adj" fmla="val 0"/>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rPr>
                <a:t>Google </a:t>
              </a:r>
              <a:r>
                <a:rPr kumimoji="1" lang="en-US" altLang="ja-JP" sz="1400" dirty="0" err="1">
                  <a:solidFill>
                    <a:schemeClr val="tx1"/>
                  </a:solidFill>
                  <a:latin typeface="源ノ角ゴシック JP Medium" panose="020B0600000000000000" pitchFamily="34" charset="-128"/>
                  <a:ea typeface="源ノ角ゴシック JP Medium" panose="020B0600000000000000" pitchFamily="34" charset="-128"/>
                </a:rPr>
                <a:t>Colab</a:t>
              </a:r>
              <a:endPar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endParaRPr>
            </a:p>
          </p:txBody>
        </p:sp>
        <p:sp>
          <p:nvSpPr>
            <p:cNvPr id="22" name="四角形: 角を丸くする 21">
              <a:extLst>
                <a:ext uri="{FF2B5EF4-FFF2-40B4-BE49-F238E27FC236}">
                  <a16:creationId xmlns:a16="http://schemas.microsoft.com/office/drawing/2014/main" id="{2222ABA8-CB0C-4EC2-86B0-59D723DE0EA2}"/>
                </a:ext>
              </a:extLst>
            </p:cNvPr>
            <p:cNvSpPr/>
            <p:nvPr/>
          </p:nvSpPr>
          <p:spPr>
            <a:xfrm>
              <a:off x="7940614" y="2005011"/>
              <a:ext cx="1492371" cy="278435"/>
            </a:xfrm>
            <a:prstGeom prst="roundRect">
              <a:avLst>
                <a:gd name="adj" fmla="val 0"/>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latin typeface="源ノ角ゴシック JP Medium" panose="020B0600000000000000" pitchFamily="34" charset="-128"/>
                  <a:ea typeface="源ノ角ゴシック JP Medium" panose="020B0600000000000000" pitchFamily="34" charset="-128"/>
                </a:rPr>
                <a:t>Google </a:t>
              </a:r>
              <a:r>
                <a:rPr kumimoji="1" lang="en-US" altLang="ja-JP" sz="900" dirty="0" err="1">
                  <a:solidFill>
                    <a:schemeClr val="tx1"/>
                  </a:solidFill>
                  <a:latin typeface="源ノ角ゴシック JP Medium" panose="020B0600000000000000" pitchFamily="34" charset="-128"/>
                  <a:ea typeface="源ノ角ゴシック JP Medium" panose="020B0600000000000000" pitchFamily="34" charset="-128"/>
                </a:rPr>
                <a:t>Colab</a:t>
              </a:r>
              <a:r>
                <a:rPr kumimoji="1" lang="en-US" altLang="ja-JP" sz="900" dirty="0">
                  <a:solidFill>
                    <a:schemeClr val="tx1"/>
                  </a:solidFill>
                  <a:latin typeface="源ノ角ゴシック JP Medium" panose="020B0600000000000000" pitchFamily="34" charset="-128"/>
                  <a:ea typeface="源ノ角ゴシック JP Medium" panose="020B0600000000000000" pitchFamily="34" charset="-128"/>
                </a:rPr>
                <a:t> Pro</a:t>
              </a:r>
              <a:r>
                <a:rPr kumimoji="1" lang="ja-JP" altLang="en-US" sz="900" dirty="0">
                  <a:solidFill>
                    <a:schemeClr val="tx1"/>
                  </a:solidFill>
                  <a:latin typeface="源ノ角ゴシック JP Medium" panose="020B0600000000000000" pitchFamily="34" charset="-128"/>
                  <a:ea typeface="源ノ角ゴシック JP Medium" panose="020B0600000000000000" pitchFamily="34" charset="-128"/>
                </a:rPr>
                <a:t>の場合</a:t>
              </a:r>
            </a:p>
          </p:txBody>
        </p:sp>
        <p:pic>
          <p:nvPicPr>
            <p:cNvPr id="23" name="図 22" descr="図形, 矢印&#10;&#10;自動的に生成された説明">
              <a:extLst>
                <a:ext uri="{FF2B5EF4-FFF2-40B4-BE49-F238E27FC236}">
                  <a16:creationId xmlns:a16="http://schemas.microsoft.com/office/drawing/2014/main" id="{F9F85532-D316-424B-BB0B-4A37BB0D29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32703" y="699726"/>
              <a:ext cx="1792090" cy="1310594"/>
            </a:xfrm>
            <a:prstGeom prst="rect">
              <a:avLst/>
            </a:prstGeom>
            <a:ln>
              <a:solidFill>
                <a:schemeClr val="bg1">
                  <a:lumMod val="75000"/>
                </a:schemeClr>
              </a:solidFill>
            </a:ln>
          </p:spPr>
        </p:pic>
        <p:sp>
          <p:nvSpPr>
            <p:cNvPr id="24" name="四角形: 角を丸くする 23">
              <a:extLst>
                <a:ext uri="{FF2B5EF4-FFF2-40B4-BE49-F238E27FC236}">
                  <a16:creationId xmlns:a16="http://schemas.microsoft.com/office/drawing/2014/main" id="{BF5D7B4A-9EE4-4FC0-AC5C-947E18719BD0}"/>
                </a:ext>
              </a:extLst>
            </p:cNvPr>
            <p:cNvSpPr/>
            <p:nvPr/>
          </p:nvSpPr>
          <p:spPr>
            <a:xfrm>
              <a:off x="9806043" y="2106583"/>
              <a:ext cx="1645410" cy="294264"/>
            </a:xfrm>
            <a:prstGeom prst="roundRect">
              <a:avLst>
                <a:gd name="adj" fmla="val 0"/>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tx1"/>
                  </a:solidFill>
                  <a:latin typeface="源ノ角ゴシック JP Medium" panose="020B0600000000000000" pitchFamily="34" charset="-128"/>
                  <a:ea typeface="源ノ角ゴシック JP Medium" panose="020B0600000000000000" pitchFamily="34" charset="-128"/>
                </a:rPr>
                <a:t>20ns </a:t>
              </a: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で </a:t>
              </a:r>
              <a:r>
                <a:rPr lang="en-US" altLang="ja-JP" sz="1400" dirty="0">
                  <a:solidFill>
                    <a:schemeClr val="tx1"/>
                  </a:solidFill>
                  <a:latin typeface="源ノ角ゴシック JP Medium" panose="020B0600000000000000" pitchFamily="34" charset="-128"/>
                  <a:ea typeface="源ノ角ゴシック JP Medium" panose="020B0600000000000000" pitchFamily="34" charset="-128"/>
                </a:rPr>
                <a:t>1</a:t>
              </a: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時間半</a:t>
              </a:r>
              <a:r>
                <a:rPr lang="en-US" altLang="ja-JP" sz="1400" dirty="0">
                  <a:solidFill>
                    <a:schemeClr val="tx1"/>
                  </a:solidFill>
                  <a:latin typeface="源ノ角ゴシック JP Medium" panose="020B0600000000000000" pitchFamily="34" charset="-128"/>
                  <a:ea typeface="源ノ角ゴシック JP Medium" panose="020B0600000000000000" pitchFamily="34" charset="-128"/>
                </a:rPr>
                <a:t>!</a:t>
              </a:r>
              <a:endPar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endParaRPr>
            </a:p>
          </p:txBody>
        </p:sp>
        <p:sp>
          <p:nvSpPr>
            <p:cNvPr id="26" name="四角形: 角を丸くする 25">
              <a:extLst>
                <a:ext uri="{FF2B5EF4-FFF2-40B4-BE49-F238E27FC236}">
                  <a16:creationId xmlns:a16="http://schemas.microsoft.com/office/drawing/2014/main" id="{1CAF45C7-D655-4F66-A1C9-376DCF5B5EB5}"/>
                </a:ext>
              </a:extLst>
            </p:cNvPr>
            <p:cNvSpPr/>
            <p:nvPr/>
          </p:nvSpPr>
          <p:spPr>
            <a:xfrm>
              <a:off x="7194429" y="221599"/>
              <a:ext cx="1492370" cy="294264"/>
            </a:xfrm>
            <a:prstGeom prst="roundRect">
              <a:avLst>
                <a:gd name="adj" fmla="val 0"/>
              </a:avLst>
            </a:prstGeom>
            <a:solidFill>
              <a:schemeClr val="bg1"/>
            </a:solidFill>
            <a:ln w="38100">
              <a:solidFill>
                <a:srgbClr val="FE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計算時間の目安</a:t>
              </a:r>
            </a:p>
          </p:txBody>
        </p:sp>
      </p:grpSp>
    </p:spTree>
    <p:extLst>
      <p:ext uri="{BB962C8B-B14F-4D97-AF65-F5344CB8AC3E}">
        <p14:creationId xmlns:p14="http://schemas.microsoft.com/office/powerpoint/2010/main" val="143309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69FF1B4-CE30-4FE9-BB8E-D4E0F4F56B39}"/>
              </a:ext>
            </a:extLst>
          </p:cNvPr>
          <p:cNvSpPr>
            <a:spLocks noGrp="1"/>
          </p:cNvSpPr>
          <p:nvPr>
            <p:ph type="sldNum" sz="quarter" idx="12"/>
          </p:nvPr>
        </p:nvSpPr>
        <p:spPr/>
        <p:txBody>
          <a:bodyPr/>
          <a:lstStyle/>
          <a:p>
            <a:fld id="{61879640-5F62-4E0A-A9C8-B40503558107}" type="slidenum">
              <a:rPr kumimoji="1" lang="ja-JP" altLang="en-US" smtClean="0"/>
              <a:t>14</a:t>
            </a:fld>
            <a:endParaRPr kumimoji="1" lang="ja-JP" altLang="en-US"/>
          </a:p>
        </p:txBody>
      </p:sp>
      <p:sp>
        <p:nvSpPr>
          <p:cNvPr id="4" name="四角形: 角を丸くする 3">
            <a:extLst>
              <a:ext uri="{FF2B5EF4-FFF2-40B4-BE49-F238E27FC236}">
                <a16:creationId xmlns:a16="http://schemas.microsoft.com/office/drawing/2014/main" id="{1D1480AE-0928-4F19-917F-66218617DE87}"/>
              </a:ext>
            </a:extLst>
          </p:cNvPr>
          <p:cNvSpPr/>
          <p:nvPr/>
        </p:nvSpPr>
        <p:spPr>
          <a:xfrm>
            <a:off x="474453" y="-8626"/>
            <a:ext cx="4347713" cy="681486"/>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a:latin typeface="源ノ角ゴシック JP Heavy" panose="020B0A00000000000000" pitchFamily="34" charset="-128"/>
                <a:ea typeface="源ノ角ゴシック JP Heavy" panose="020B0A00000000000000" pitchFamily="34" charset="-128"/>
              </a:rPr>
              <a:t>MD Simulation </a:t>
            </a:r>
            <a:r>
              <a:rPr lang="ja-JP" altLang="en-US" sz="2000">
                <a:latin typeface="源ノ角ゴシック JP Heavy" panose="020B0A00000000000000" pitchFamily="34" charset="-128"/>
                <a:ea typeface="源ノ角ゴシック JP Heavy" panose="020B0A00000000000000" pitchFamily="34" charset="-128"/>
              </a:rPr>
              <a:t>の実践</a:t>
            </a:r>
            <a:endParaRPr kumimoji="1" lang="ja-JP" altLang="en-US" sz="2000" dirty="0">
              <a:latin typeface="源ノ角ゴシック JP Heavy" panose="020B0A00000000000000" pitchFamily="34" charset="-128"/>
              <a:ea typeface="源ノ角ゴシック JP Heavy" panose="020B0A00000000000000" pitchFamily="34" charset="-128"/>
            </a:endParaRPr>
          </a:p>
        </p:txBody>
      </p:sp>
      <p:pic>
        <p:nvPicPr>
          <p:cNvPr id="6" name="図 5">
            <a:extLst>
              <a:ext uri="{FF2B5EF4-FFF2-40B4-BE49-F238E27FC236}">
                <a16:creationId xmlns:a16="http://schemas.microsoft.com/office/drawing/2014/main" id="{5C6A7B77-6C92-4F78-A2B2-25E0AA947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453" y="1629710"/>
            <a:ext cx="8983333" cy="4186827"/>
          </a:xfrm>
          <a:prstGeom prst="rect">
            <a:avLst/>
          </a:prstGeom>
        </p:spPr>
      </p:pic>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8918D425-0D27-46C8-92B2-5D60A4B72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9099" y="1041459"/>
            <a:ext cx="3013316" cy="1723061"/>
          </a:xfrm>
          <a:prstGeom prst="rect">
            <a:avLst/>
          </a:prstGeom>
          <a:ln w="12700">
            <a:solidFill>
              <a:schemeClr val="bg1">
                <a:lumMod val="65000"/>
              </a:schemeClr>
            </a:solidFill>
          </a:ln>
        </p:spPr>
      </p:pic>
      <p:pic>
        <p:nvPicPr>
          <p:cNvPr id="10" name="図 9" descr="テキスト が含まれている画像&#10;&#10;自動的に生成された説明">
            <a:extLst>
              <a:ext uri="{FF2B5EF4-FFF2-40B4-BE49-F238E27FC236}">
                <a16:creationId xmlns:a16="http://schemas.microsoft.com/office/drawing/2014/main" id="{1C9995B2-8232-4CB7-B088-F6B64EA2FE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233" y="914613"/>
            <a:ext cx="4431101" cy="1117243"/>
          </a:xfrm>
          <a:prstGeom prst="rect">
            <a:avLst/>
          </a:prstGeom>
        </p:spPr>
      </p:pic>
      <p:sp>
        <p:nvSpPr>
          <p:cNvPr id="12" name="四角形: 角を丸くする 11">
            <a:extLst>
              <a:ext uri="{FF2B5EF4-FFF2-40B4-BE49-F238E27FC236}">
                <a16:creationId xmlns:a16="http://schemas.microsoft.com/office/drawing/2014/main" id="{4EA43ABE-EAFE-458C-982F-4DFCF4FF4657}"/>
              </a:ext>
            </a:extLst>
          </p:cNvPr>
          <p:cNvSpPr/>
          <p:nvPr/>
        </p:nvSpPr>
        <p:spPr>
          <a:xfrm>
            <a:off x="7366867" y="4665577"/>
            <a:ext cx="4491486" cy="1061049"/>
          </a:xfrm>
          <a:prstGeom prst="roundRect">
            <a:avLst>
              <a:gd name="adj" fmla="val 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kumimoji="1" lang="ja-JP" altLang="en-US" sz="1400" dirty="0">
                <a:latin typeface="源ノ角ゴシック JP Medium" panose="020B0600000000000000" pitchFamily="34" charset="-128"/>
                <a:ea typeface="源ノ角ゴシック JP Medium" panose="020B0600000000000000" pitchFamily="34" charset="-128"/>
              </a:rPr>
              <a:t>ドキュメントもしっかりしているし</a:t>
            </a:r>
            <a:endParaRPr kumimoji="1" lang="en-US" altLang="ja-JP" sz="1400" dirty="0">
              <a:latin typeface="源ノ角ゴシック JP Medium" panose="020B0600000000000000" pitchFamily="34" charset="-128"/>
              <a:ea typeface="源ノ角ゴシック JP Medium" panose="020B0600000000000000" pitchFamily="34" charset="-128"/>
            </a:endParaRPr>
          </a:p>
          <a:p>
            <a:pPr marL="285750" indent="-285750">
              <a:lnSpc>
                <a:spcPct val="150000"/>
              </a:lnSpc>
              <a:buFont typeface="Arial" panose="020B0604020202020204" pitchFamily="34" charset="0"/>
              <a:buChar char="•"/>
            </a:pPr>
            <a:r>
              <a:rPr lang="en-US" altLang="ja-JP" sz="1400" dirty="0">
                <a:latin typeface="源ノ角ゴシック JP Medium" panose="020B0600000000000000" pitchFamily="34" charset="-128"/>
                <a:ea typeface="源ノ角ゴシック JP Medium" panose="020B0600000000000000" pitchFamily="34" charset="-128"/>
              </a:rPr>
              <a:t>User/ Contributor </a:t>
            </a:r>
            <a:r>
              <a:rPr lang="ja-JP" altLang="en-US" sz="1400" dirty="0">
                <a:latin typeface="源ノ角ゴシック JP Medium" panose="020B0600000000000000" pitchFamily="34" charset="-128"/>
                <a:ea typeface="源ノ角ゴシック JP Medium" panose="020B0600000000000000" pitchFamily="34" charset="-128"/>
              </a:rPr>
              <a:t>たくさんいる</a:t>
            </a:r>
            <a:r>
              <a:rPr lang="en-US" altLang="ja-JP" sz="1400" dirty="0">
                <a:latin typeface="源ノ角ゴシック JP Medium" panose="020B0600000000000000" pitchFamily="34" charset="-128"/>
                <a:ea typeface="源ノ角ゴシック JP Medium" panose="020B0600000000000000" pitchFamily="34" charset="-128"/>
              </a:rPr>
              <a:t>(</a:t>
            </a:r>
            <a:r>
              <a:rPr lang="ja-JP" altLang="en-US" sz="1400" dirty="0">
                <a:latin typeface="源ノ角ゴシック JP Medium" panose="020B0600000000000000" pitchFamily="34" charset="-128"/>
                <a:ea typeface="源ノ角ゴシック JP Medium" panose="020B0600000000000000" pitchFamily="34" charset="-128"/>
              </a:rPr>
              <a:t>サポートが厚い</a:t>
            </a:r>
            <a:r>
              <a:rPr lang="en-US" altLang="ja-JP" sz="1400" dirty="0">
                <a:latin typeface="源ノ角ゴシック JP Medium" panose="020B0600000000000000" pitchFamily="34" charset="-128"/>
                <a:ea typeface="源ノ角ゴシック JP Medium" panose="020B0600000000000000" pitchFamily="34" charset="-128"/>
              </a:rPr>
              <a:t>)</a:t>
            </a:r>
          </a:p>
        </p:txBody>
      </p:sp>
      <p:grpSp>
        <p:nvGrpSpPr>
          <p:cNvPr id="13" name="グループ化 12">
            <a:extLst>
              <a:ext uri="{FF2B5EF4-FFF2-40B4-BE49-F238E27FC236}">
                <a16:creationId xmlns:a16="http://schemas.microsoft.com/office/drawing/2014/main" id="{E0E1FA89-A889-4FF0-86DD-53C4DC92EB41}"/>
              </a:ext>
            </a:extLst>
          </p:cNvPr>
          <p:cNvGrpSpPr/>
          <p:nvPr/>
        </p:nvGrpSpPr>
        <p:grpSpPr>
          <a:xfrm rot="16200000">
            <a:off x="6459288" y="4777331"/>
            <a:ext cx="449545" cy="1057192"/>
            <a:chOff x="2070338" y="2594395"/>
            <a:chExt cx="560717" cy="998509"/>
          </a:xfrm>
        </p:grpSpPr>
        <p:sp>
          <p:nvSpPr>
            <p:cNvPr id="14" name="正方形/長方形 13">
              <a:extLst>
                <a:ext uri="{FF2B5EF4-FFF2-40B4-BE49-F238E27FC236}">
                  <a16:creationId xmlns:a16="http://schemas.microsoft.com/office/drawing/2014/main" id="{EE10B872-4231-4D03-ABC9-66469177D17B}"/>
                </a:ext>
              </a:extLst>
            </p:cNvPr>
            <p:cNvSpPr/>
            <p:nvPr/>
          </p:nvSpPr>
          <p:spPr>
            <a:xfrm>
              <a:off x="2238554" y="2594395"/>
              <a:ext cx="224287" cy="71167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sp>
          <p:nvSpPr>
            <p:cNvPr id="15" name="二等辺三角形 14">
              <a:extLst>
                <a:ext uri="{FF2B5EF4-FFF2-40B4-BE49-F238E27FC236}">
                  <a16:creationId xmlns:a16="http://schemas.microsoft.com/office/drawing/2014/main" id="{3896D2BA-76C1-4190-8467-A501ABEEFE24}"/>
                </a:ext>
              </a:extLst>
            </p:cNvPr>
            <p:cNvSpPr/>
            <p:nvPr/>
          </p:nvSpPr>
          <p:spPr>
            <a:xfrm rot="10800000">
              <a:off x="2070338" y="3144332"/>
              <a:ext cx="560717" cy="448572"/>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grpSp>
      <p:sp>
        <p:nvSpPr>
          <p:cNvPr id="16" name="四角形: 角を丸くする 15">
            <a:extLst>
              <a:ext uri="{FF2B5EF4-FFF2-40B4-BE49-F238E27FC236}">
                <a16:creationId xmlns:a16="http://schemas.microsoft.com/office/drawing/2014/main" id="{D1E36A6F-3ABE-41E8-A0C2-06EDD2E026C5}"/>
              </a:ext>
            </a:extLst>
          </p:cNvPr>
          <p:cNvSpPr/>
          <p:nvPr/>
        </p:nvSpPr>
        <p:spPr>
          <a:xfrm>
            <a:off x="8996390" y="5651284"/>
            <a:ext cx="2988990" cy="880350"/>
          </a:xfrm>
          <a:prstGeom prst="roundRect">
            <a:avLst>
              <a:gd name="adj" fmla="val 0"/>
            </a:avLst>
          </a:prstGeom>
          <a:solidFill>
            <a:schemeClr val="bg1"/>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sz="1400" dirty="0">
                <a:solidFill>
                  <a:schemeClr val="tx1">
                    <a:lumMod val="85000"/>
                    <a:lumOff val="15000"/>
                  </a:schemeClr>
                </a:solidFill>
                <a:latin typeface="源ノ角ゴシック JP Medium" panose="020B0600000000000000" pitchFamily="34" charset="-128"/>
                <a:ea typeface="源ノ角ゴシック JP Medium" panose="020B0600000000000000" pitchFamily="34" charset="-128"/>
              </a:rPr>
              <a:t>最初は </a:t>
            </a:r>
            <a:r>
              <a:rPr lang="en-US" altLang="ja-JP" sz="1400" dirty="0">
                <a:solidFill>
                  <a:schemeClr val="tx1">
                    <a:lumMod val="85000"/>
                    <a:lumOff val="15000"/>
                  </a:schemeClr>
                </a:solidFill>
                <a:latin typeface="源ノ角ゴシック JP Medium" panose="020B0600000000000000" pitchFamily="34" charset="-128"/>
                <a:ea typeface="源ノ角ゴシック JP Medium" panose="020B0600000000000000" pitchFamily="34" charset="-128"/>
              </a:rPr>
              <a:t>MD Simulation </a:t>
            </a:r>
            <a:r>
              <a:rPr lang="ja-JP" altLang="en-US" sz="1400" dirty="0">
                <a:solidFill>
                  <a:schemeClr val="tx1">
                    <a:lumMod val="85000"/>
                    <a:lumOff val="15000"/>
                  </a:schemeClr>
                </a:solidFill>
                <a:latin typeface="源ノ角ゴシック JP Medium" panose="020B0600000000000000" pitchFamily="34" charset="-128"/>
                <a:ea typeface="源ノ角ゴシック JP Medium" panose="020B0600000000000000" pitchFamily="34" charset="-128"/>
              </a:rPr>
              <a:t>のお試しで</a:t>
            </a:r>
            <a:endParaRPr lang="en-US" altLang="ja-JP" sz="1400" dirty="0">
              <a:solidFill>
                <a:schemeClr val="tx1">
                  <a:lumMod val="85000"/>
                  <a:lumOff val="15000"/>
                </a:schemeClr>
              </a:solidFill>
              <a:latin typeface="源ノ角ゴシック JP Medium" panose="020B0600000000000000" pitchFamily="34" charset="-128"/>
              <a:ea typeface="源ノ角ゴシック JP Medium" panose="020B0600000000000000" pitchFamily="34" charset="-128"/>
            </a:endParaRPr>
          </a:p>
          <a:p>
            <a:pPr>
              <a:lnSpc>
                <a:spcPct val="150000"/>
              </a:lnSpc>
            </a:pPr>
            <a:r>
              <a:rPr lang="ja-JP" altLang="en-US" b="1" dirty="0">
                <a:solidFill>
                  <a:schemeClr val="tx1">
                    <a:lumMod val="85000"/>
                    <a:lumOff val="15000"/>
                  </a:schemeClr>
                </a:solidFill>
                <a:latin typeface="源ノ角ゴシック JP Heavy" panose="020B0A00000000000000" pitchFamily="34" charset="-128"/>
                <a:ea typeface="源ノ角ゴシック JP Heavy" panose="020B0A00000000000000" pitchFamily="34" charset="-128"/>
              </a:rPr>
              <a:t>ノーコード</a:t>
            </a:r>
            <a:r>
              <a:rPr lang="ja-JP" altLang="en-US" sz="1400" dirty="0">
                <a:solidFill>
                  <a:schemeClr val="tx1">
                    <a:lumMod val="85000"/>
                    <a:lumOff val="15000"/>
                  </a:schemeClr>
                </a:solidFill>
                <a:latin typeface="源ノ角ゴシック JP Medium" panose="020B0600000000000000" pitchFamily="34" charset="-128"/>
                <a:ea typeface="源ノ角ゴシック JP Medium" panose="020B0600000000000000" pitchFamily="34" charset="-128"/>
              </a:rPr>
              <a:t>で動かしてみたい！</a:t>
            </a:r>
            <a:endParaRPr lang="en-US" altLang="ja-JP" sz="1400" dirty="0">
              <a:solidFill>
                <a:schemeClr val="tx1">
                  <a:lumMod val="85000"/>
                  <a:lumOff val="15000"/>
                </a:schemeClr>
              </a:solidFill>
              <a:latin typeface="源ノ角ゴシック JP Medium" panose="020B0600000000000000" pitchFamily="34" charset="-128"/>
              <a:ea typeface="源ノ角ゴシック JP Medium" panose="020B0600000000000000" pitchFamily="34" charset="-128"/>
            </a:endParaRPr>
          </a:p>
        </p:txBody>
      </p:sp>
      <p:pic>
        <p:nvPicPr>
          <p:cNvPr id="17" name="図 16" descr="テキスト&#10;&#10;自動的に生成された説明">
            <a:extLst>
              <a:ext uri="{FF2B5EF4-FFF2-40B4-BE49-F238E27FC236}">
                <a16:creationId xmlns:a16="http://schemas.microsoft.com/office/drawing/2014/main" id="{D5B2CF4D-F9F5-49B1-B4ED-21DEBE1A2C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970" y="1968693"/>
            <a:ext cx="5635568" cy="4649860"/>
          </a:xfrm>
          <a:prstGeom prst="rect">
            <a:avLst/>
          </a:prstGeom>
        </p:spPr>
      </p:pic>
      <p:pic>
        <p:nvPicPr>
          <p:cNvPr id="19" name="図 18" descr="ゲームのキャラクター&#10;&#10;低い精度で自動的に生成された説明">
            <a:extLst>
              <a:ext uri="{FF2B5EF4-FFF2-40B4-BE49-F238E27FC236}">
                <a16:creationId xmlns:a16="http://schemas.microsoft.com/office/drawing/2014/main" id="{4DB5AAB8-7710-4736-BA47-63C669355F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4684" y="4564791"/>
            <a:ext cx="1778154" cy="1778154"/>
          </a:xfrm>
          <a:prstGeom prst="rect">
            <a:avLst/>
          </a:prstGeom>
        </p:spPr>
      </p:pic>
    </p:spTree>
    <p:extLst>
      <p:ext uri="{BB962C8B-B14F-4D97-AF65-F5344CB8AC3E}">
        <p14:creationId xmlns:p14="http://schemas.microsoft.com/office/powerpoint/2010/main" val="284324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anim calcmode="lin" valueType="num">
                                      <p:cBhvr>
                                        <p:cTn id="12" dur="1000" fill="hold"/>
                                        <p:tgtEl>
                                          <p:spTgt spid="19"/>
                                        </p:tgtEl>
                                        <p:attrNameLst>
                                          <p:attrName>ppt_x</p:attrName>
                                        </p:attrNameLst>
                                      </p:cBhvr>
                                      <p:tavLst>
                                        <p:tav tm="0">
                                          <p:val>
                                            <p:strVal val="#ppt_x"/>
                                          </p:val>
                                        </p:tav>
                                        <p:tav tm="100000">
                                          <p:val>
                                            <p:strVal val="#ppt_x"/>
                                          </p:val>
                                        </p:tav>
                                      </p:tavLst>
                                    </p:anim>
                                    <p:anim calcmode="lin" valueType="num">
                                      <p:cBhvr>
                                        <p:cTn id="1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9126D1D2-6EC2-4984-9911-0A544B8247A6}"/>
              </a:ext>
            </a:extLst>
          </p:cNvPr>
          <p:cNvSpPr>
            <a:spLocks noGrp="1"/>
          </p:cNvSpPr>
          <p:nvPr>
            <p:ph type="sldNum" sz="quarter" idx="12"/>
          </p:nvPr>
        </p:nvSpPr>
        <p:spPr/>
        <p:txBody>
          <a:bodyPr/>
          <a:lstStyle/>
          <a:p>
            <a:fld id="{61879640-5F62-4E0A-A9C8-B40503558107}" type="slidenum">
              <a:rPr kumimoji="1" lang="ja-JP" altLang="en-US" smtClean="0"/>
              <a:t>15</a:t>
            </a:fld>
            <a:endParaRPr kumimoji="1" lang="ja-JP" altLang="en-US"/>
          </a:p>
        </p:txBody>
      </p:sp>
      <p:pic>
        <p:nvPicPr>
          <p:cNvPr id="7" name="図 6" descr="ダイアグラム&#10;&#10;自動的に生成された説明">
            <a:extLst>
              <a:ext uri="{FF2B5EF4-FFF2-40B4-BE49-F238E27FC236}">
                <a16:creationId xmlns:a16="http://schemas.microsoft.com/office/drawing/2014/main" id="{C0BB9654-8814-4C94-9014-4202598B5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50" y="1782357"/>
            <a:ext cx="6110275" cy="3922716"/>
          </a:xfrm>
          <a:prstGeom prst="rect">
            <a:avLst/>
          </a:prstGeom>
        </p:spPr>
      </p:pic>
      <p:grpSp>
        <p:nvGrpSpPr>
          <p:cNvPr id="12" name="グループ化 11">
            <a:extLst>
              <a:ext uri="{FF2B5EF4-FFF2-40B4-BE49-F238E27FC236}">
                <a16:creationId xmlns:a16="http://schemas.microsoft.com/office/drawing/2014/main" id="{9B506456-0909-458C-972E-DA0793BD91A9}"/>
              </a:ext>
            </a:extLst>
          </p:cNvPr>
          <p:cNvGrpSpPr/>
          <p:nvPr/>
        </p:nvGrpSpPr>
        <p:grpSpPr>
          <a:xfrm>
            <a:off x="1365276" y="6402310"/>
            <a:ext cx="4767237" cy="306238"/>
            <a:chOff x="486250" y="6281540"/>
            <a:chExt cx="4767237" cy="306238"/>
          </a:xfrm>
        </p:grpSpPr>
        <p:sp>
          <p:nvSpPr>
            <p:cNvPr id="8" name="四角形: 角を丸くする 7">
              <a:extLst>
                <a:ext uri="{FF2B5EF4-FFF2-40B4-BE49-F238E27FC236}">
                  <a16:creationId xmlns:a16="http://schemas.microsoft.com/office/drawing/2014/main" id="{D663E92A-BE08-4A4A-B626-2B044C923939}"/>
                </a:ext>
              </a:extLst>
            </p:cNvPr>
            <p:cNvSpPr/>
            <p:nvPr/>
          </p:nvSpPr>
          <p:spPr>
            <a:xfrm>
              <a:off x="1086928" y="6281540"/>
              <a:ext cx="4166559" cy="30623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u="sng" dirty="0">
                  <a:solidFill>
                    <a:schemeClr val="tx1">
                      <a:lumMod val="85000"/>
                      <a:lumOff val="15000"/>
                    </a:schemeClr>
                  </a:solidFill>
                  <a:latin typeface="Verdana Pro Cond Semibold" panose="020B0706030504040204" pitchFamily="34" charset="0"/>
                </a:rPr>
                <a:t>https://github.com/pablo-arantes/making-it-rain</a:t>
              </a:r>
              <a:endParaRPr kumimoji="1" lang="ja-JP" altLang="en-US" sz="1400" u="sng" dirty="0">
                <a:solidFill>
                  <a:schemeClr val="tx1">
                    <a:lumMod val="85000"/>
                    <a:lumOff val="15000"/>
                  </a:schemeClr>
                </a:solidFill>
                <a:latin typeface="Verdana Pro Cond Semibold" panose="020B0706030504040204" pitchFamily="34" charset="0"/>
              </a:endParaRPr>
            </a:p>
          </p:txBody>
        </p:sp>
        <p:pic>
          <p:nvPicPr>
            <p:cNvPr id="11" name="図 10" descr="テキスト が含まれている画像&#10;&#10;自動的に生成された説明">
              <a:extLst>
                <a:ext uri="{FF2B5EF4-FFF2-40B4-BE49-F238E27FC236}">
                  <a16:creationId xmlns:a16="http://schemas.microsoft.com/office/drawing/2014/main" id="{7E33D964-C441-4001-B11D-903AB45BD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50" y="6320146"/>
              <a:ext cx="600678" cy="246278"/>
            </a:xfrm>
            <a:prstGeom prst="rect">
              <a:avLst/>
            </a:prstGeom>
          </p:spPr>
        </p:pic>
      </p:grpSp>
      <p:sp>
        <p:nvSpPr>
          <p:cNvPr id="13" name="四角形: 角を丸くする 12">
            <a:extLst>
              <a:ext uri="{FF2B5EF4-FFF2-40B4-BE49-F238E27FC236}">
                <a16:creationId xmlns:a16="http://schemas.microsoft.com/office/drawing/2014/main" id="{0F80DD18-B2D6-478F-A5B5-DC9BAA87FBDD}"/>
              </a:ext>
            </a:extLst>
          </p:cNvPr>
          <p:cNvSpPr/>
          <p:nvPr/>
        </p:nvSpPr>
        <p:spPr>
          <a:xfrm>
            <a:off x="474453" y="-8626"/>
            <a:ext cx="4347713" cy="681486"/>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a:latin typeface="源ノ角ゴシック JP Heavy" panose="020B0A00000000000000" pitchFamily="34" charset="-128"/>
                <a:ea typeface="源ノ角ゴシック JP Heavy" panose="020B0A00000000000000" pitchFamily="34" charset="-128"/>
              </a:rPr>
              <a:t>MD Simulation </a:t>
            </a:r>
            <a:r>
              <a:rPr lang="ja-JP" altLang="en-US" sz="2000">
                <a:latin typeface="源ノ角ゴシック JP Heavy" panose="020B0A00000000000000" pitchFamily="34" charset="-128"/>
                <a:ea typeface="源ノ角ゴシック JP Heavy" panose="020B0A00000000000000" pitchFamily="34" charset="-128"/>
              </a:rPr>
              <a:t>の実践</a:t>
            </a:r>
            <a:endParaRPr kumimoji="1" lang="ja-JP" altLang="en-US" sz="2000" dirty="0">
              <a:latin typeface="源ノ角ゴシック JP Heavy" panose="020B0A00000000000000" pitchFamily="34" charset="-128"/>
              <a:ea typeface="源ノ角ゴシック JP Heavy" panose="020B0A00000000000000" pitchFamily="34" charset="-128"/>
            </a:endParaRPr>
          </a:p>
        </p:txBody>
      </p:sp>
      <p:sp>
        <p:nvSpPr>
          <p:cNvPr id="14" name="四角形: 角を丸くする 13">
            <a:extLst>
              <a:ext uri="{FF2B5EF4-FFF2-40B4-BE49-F238E27FC236}">
                <a16:creationId xmlns:a16="http://schemas.microsoft.com/office/drawing/2014/main" id="{D40A0A9A-1161-4295-9BDC-3AA1DAABB68D}"/>
              </a:ext>
            </a:extLst>
          </p:cNvPr>
          <p:cNvSpPr/>
          <p:nvPr/>
        </p:nvSpPr>
        <p:spPr>
          <a:xfrm>
            <a:off x="2337640" y="1713346"/>
            <a:ext cx="3942390" cy="451885"/>
          </a:xfrm>
          <a:prstGeom prst="roundRect">
            <a:avLst>
              <a:gd name="adj" fmla="val 0"/>
            </a:avLst>
          </a:prstGeom>
          <a:solidFill>
            <a:schemeClr val="bg1"/>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ja-JP" altLang="en-US" sz="1200" dirty="0">
                <a:solidFill>
                  <a:schemeClr val="tx1">
                    <a:lumMod val="85000"/>
                    <a:lumOff val="15000"/>
                  </a:schemeClr>
                </a:solidFill>
                <a:latin typeface="源ノ角ゴシック JP Medium" panose="020B0600000000000000" pitchFamily="34" charset="-128"/>
                <a:ea typeface="源ノ角ゴシック JP Medium" panose="020B0600000000000000" pitchFamily="34" charset="-128"/>
              </a:rPr>
              <a:t>ノーコードで</a:t>
            </a:r>
            <a:r>
              <a:rPr lang="en-US" altLang="ja-JP" sz="1200" dirty="0">
                <a:solidFill>
                  <a:schemeClr val="tx1">
                    <a:lumMod val="85000"/>
                    <a:lumOff val="15000"/>
                  </a:schemeClr>
                </a:solidFill>
                <a:latin typeface="源ノ角ゴシック JP Medium" panose="020B0600000000000000" pitchFamily="34" charset="-128"/>
                <a:ea typeface="源ノ角ゴシック JP Medium" panose="020B0600000000000000" pitchFamily="34" charset="-128"/>
              </a:rPr>
              <a:t> MD Simulation </a:t>
            </a:r>
            <a:r>
              <a:rPr lang="ja-JP" altLang="en-US" sz="1200" dirty="0">
                <a:solidFill>
                  <a:schemeClr val="tx1">
                    <a:lumMod val="85000"/>
                    <a:lumOff val="15000"/>
                  </a:schemeClr>
                </a:solidFill>
                <a:latin typeface="源ノ角ゴシック JP Medium" panose="020B0600000000000000" pitchFamily="34" charset="-128"/>
                <a:ea typeface="源ノ角ゴシック JP Medium" panose="020B0600000000000000" pitchFamily="34" charset="-128"/>
              </a:rPr>
              <a:t>を試せるプロジェクト</a:t>
            </a:r>
            <a:endParaRPr lang="en-US" altLang="ja-JP" sz="1200" dirty="0">
              <a:solidFill>
                <a:schemeClr val="tx1">
                  <a:lumMod val="85000"/>
                  <a:lumOff val="15000"/>
                </a:schemeClr>
              </a:solidFill>
              <a:latin typeface="源ノ角ゴシック JP Medium" panose="020B0600000000000000" pitchFamily="34" charset="-128"/>
              <a:ea typeface="源ノ角ゴシック JP Medium" panose="020B0600000000000000" pitchFamily="34" charset="-128"/>
            </a:endParaRPr>
          </a:p>
        </p:txBody>
      </p:sp>
      <p:grpSp>
        <p:nvGrpSpPr>
          <p:cNvPr id="15" name="グループ化 14">
            <a:extLst>
              <a:ext uri="{FF2B5EF4-FFF2-40B4-BE49-F238E27FC236}">
                <a16:creationId xmlns:a16="http://schemas.microsoft.com/office/drawing/2014/main" id="{9D41A2BC-18A6-4695-84B8-098D6840B777}"/>
              </a:ext>
            </a:extLst>
          </p:cNvPr>
          <p:cNvGrpSpPr/>
          <p:nvPr/>
        </p:nvGrpSpPr>
        <p:grpSpPr>
          <a:xfrm>
            <a:off x="6736018" y="2246263"/>
            <a:ext cx="4969732" cy="2994903"/>
            <a:chOff x="2974411" y="1159115"/>
            <a:chExt cx="4969732" cy="2994903"/>
          </a:xfrm>
        </p:grpSpPr>
        <p:grpSp>
          <p:nvGrpSpPr>
            <p:cNvPr id="16" name="グループ化 15">
              <a:extLst>
                <a:ext uri="{FF2B5EF4-FFF2-40B4-BE49-F238E27FC236}">
                  <a16:creationId xmlns:a16="http://schemas.microsoft.com/office/drawing/2014/main" id="{8CB7FE9F-6128-43E7-8D65-0D22685057F0}"/>
                </a:ext>
              </a:extLst>
            </p:cNvPr>
            <p:cNvGrpSpPr/>
            <p:nvPr/>
          </p:nvGrpSpPr>
          <p:grpSpPr>
            <a:xfrm>
              <a:off x="2974411" y="1159115"/>
              <a:ext cx="4969732" cy="584966"/>
              <a:chOff x="3307416" y="1167569"/>
              <a:chExt cx="4969732" cy="584966"/>
            </a:xfrm>
          </p:grpSpPr>
          <p:grpSp>
            <p:nvGrpSpPr>
              <p:cNvPr id="18" name="グループ化 17">
                <a:extLst>
                  <a:ext uri="{FF2B5EF4-FFF2-40B4-BE49-F238E27FC236}">
                    <a16:creationId xmlns:a16="http://schemas.microsoft.com/office/drawing/2014/main" id="{409D7542-7C7A-45F1-BB5B-A5D2943C3895}"/>
                  </a:ext>
                </a:extLst>
              </p:cNvPr>
              <p:cNvGrpSpPr/>
              <p:nvPr/>
            </p:nvGrpSpPr>
            <p:grpSpPr>
              <a:xfrm>
                <a:off x="3459733" y="1307876"/>
                <a:ext cx="4767237" cy="306238"/>
                <a:chOff x="486250" y="6281540"/>
                <a:chExt cx="4767237" cy="306238"/>
              </a:xfrm>
            </p:grpSpPr>
            <p:sp>
              <p:nvSpPr>
                <p:cNvPr id="20" name="四角形: 角を丸くする 19">
                  <a:extLst>
                    <a:ext uri="{FF2B5EF4-FFF2-40B4-BE49-F238E27FC236}">
                      <a16:creationId xmlns:a16="http://schemas.microsoft.com/office/drawing/2014/main" id="{4037B5A7-3DEE-4FFB-ADE2-CA854EB11C32}"/>
                    </a:ext>
                  </a:extLst>
                </p:cNvPr>
                <p:cNvSpPr/>
                <p:nvPr/>
              </p:nvSpPr>
              <p:spPr>
                <a:xfrm>
                  <a:off x="1086928" y="6281540"/>
                  <a:ext cx="4166559" cy="30623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u="sng" dirty="0">
                      <a:solidFill>
                        <a:schemeClr val="tx1">
                          <a:lumMod val="85000"/>
                          <a:lumOff val="15000"/>
                        </a:schemeClr>
                      </a:solidFill>
                      <a:latin typeface="Verdana Pro Cond Semibold" panose="020B0706030504040204" pitchFamily="34" charset="0"/>
                    </a:rPr>
                    <a:t>https://github.com/pablo-arantes/making-it-rain</a:t>
                  </a:r>
                  <a:endParaRPr kumimoji="1" lang="ja-JP" altLang="en-US" sz="1400" u="sng" dirty="0">
                    <a:solidFill>
                      <a:schemeClr val="tx1">
                        <a:lumMod val="85000"/>
                        <a:lumOff val="15000"/>
                      </a:schemeClr>
                    </a:solidFill>
                    <a:latin typeface="Verdana Pro Cond Semibold" panose="020B0706030504040204" pitchFamily="34" charset="0"/>
                  </a:endParaRPr>
                </a:p>
              </p:txBody>
            </p:sp>
            <p:pic>
              <p:nvPicPr>
                <p:cNvPr id="21" name="図 20" descr="テキスト が含まれている画像&#10;&#10;自動的に生成された説明">
                  <a:extLst>
                    <a:ext uri="{FF2B5EF4-FFF2-40B4-BE49-F238E27FC236}">
                      <a16:creationId xmlns:a16="http://schemas.microsoft.com/office/drawing/2014/main" id="{3E7BFC3A-FC3E-4C93-B112-9B89073DD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50" y="6320146"/>
                  <a:ext cx="600678" cy="246278"/>
                </a:xfrm>
                <a:prstGeom prst="rect">
                  <a:avLst/>
                </a:prstGeom>
              </p:spPr>
            </p:pic>
          </p:grpSp>
          <p:sp>
            <p:nvSpPr>
              <p:cNvPr id="19" name="四角形: 角を丸くする 18">
                <a:extLst>
                  <a:ext uri="{FF2B5EF4-FFF2-40B4-BE49-F238E27FC236}">
                    <a16:creationId xmlns:a16="http://schemas.microsoft.com/office/drawing/2014/main" id="{D061C565-0988-4370-AAC3-D549BB82CA40}"/>
                  </a:ext>
                </a:extLst>
              </p:cNvPr>
              <p:cNvSpPr/>
              <p:nvPr/>
            </p:nvSpPr>
            <p:spPr>
              <a:xfrm>
                <a:off x="3307416" y="1167569"/>
                <a:ext cx="4969732" cy="584966"/>
              </a:xfrm>
              <a:prstGeom prst="roundRect">
                <a:avLst/>
              </a:prstGeom>
              <a:noFill/>
              <a:ln w="57150">
                <a:solidFill>
                  <a:srgbClr val="FE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7" name="図 16" descr="QR コード&#10;&#10;自動的に生成された説明">
              <a:extLst>
                <a:ext uri="{FF2B5EF4-FFF2-40B4-BE49-F238E27FC236}">
                  <a16:creationId xmlns:a16="http://schemas.microsoft.com/office/drawing/2014/main" id="{ED7D5E3A-F12B-4F2C-9852-C75712E585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4590" y="2184645"/>
              <a:ext cx="1969373" cy="1969373"/>
            </a:xfrm>
            <a:prstGeom prst="rect">
              <a:avLst/>
            </a:prstGeom>
            <a:ln w="19050">
              <a:solidFill>
                <a:schemeClr val="bg1">
                  <a:lumMod val="75000"/>
                </a:schemeClr>
              </a:solidFill>
            </a:ln>
          </p:spPr>
        </p:pic>
      </p:grpSp>
      <p:pic>
        <p:nvPicPr>
          <p:cNvPr id="23" name="グラフィックス 22">
            <a:extLst>
              <a:ext uri="{FF2B5EF4-FFF2-40B4-BE49-F238E27FC236}">
                <a16:creationId xmlns:a16="http://schemas.microsoft.com/office/drawing/2014/main" id="{F1BAB791-B9FC-4490-A51D-FFDC09D23D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 uri="{837473B0-CC2E-450A-ABE3-18F120FF3D39}">
                <a1611:picAttrSrcUrl xmlns:a1611="http://schemas.microsoft.com/office/drawing/2016/11/main" r:id="rId7"/>
              </a:ext>
            </a:extLst>
          </a:blip>
          <a:stretch>
            <a:fillRect/>
          </a:stretch>
        </p:blipFill>
        <p:spPr>
          <a:xfrm rot="3216138">
            <a:off x="6448600" y="2582210"/>
            <a:ext cx="464485" cy="498038"/>
          </a:xfrm>
          <a:prstGeom prst="rect">
            <a:avLst/>
          </a:prstGeom>
        </p:spPr>
      </p:pic>
    </p:spTree>
    <p:extLst>
      <p:ext uri="{BB962C8B-B14F-4D97-AF65-F5344CB8AC3E}">
        <p14:creationId xmlns:p14="http://schemas.microsoft.com/office/powerpoint/2010/main" val="251350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58E0DB1-46F7-4A85-90A7-07EAB5DD8624}"/>
              </a:ext>
            </a:extLst>
          </p:cNvPr>
          <p:cNvSpPr>
            <a:spLocks noGrp="1"/>
          </p:cNvSpPr>
          <p:nvPr>
            <p:ph type="sldNum" sz="quarter" idx="12"/>
          </p:nvPr>
        </p:nvSpPr>
        <p:spPr/>
        <p:txBody>
          <a:bodyPr/>
          <a:lstStyle/>
          <a:p>
            <a:fld id="{61879640-5F62-4E0A-A9C8-B40503558107}" type="slidenum">
              <a:rPr kumimoji="1" lang="ja-JP" altLang="en-US" smtClean="0"/>
              <a:t>16</a:t>
            </a:fld>
            <a:endParaRPr kumimoji="1" lang="ja-JP" altLang="en-US"/>
          </a:p>
        </p:txBody>
      </p:sp>
      <p:sp>
        <p:nvSpPr>
          <p:cNvPr id="4" name="四角形: 角を丸くする 3">
            <a:extLst>
              <a:ext uri="{FF2B5EF4-FFF2-40B4-BE49-F238E27FC236}">
                <a16:creationId xmlns:a16="http://schemas.microsoft.com/office/drawing/2014/main" id="{1179CCC2-7EE7-4B20-B349-D265A62E2746}"/>
              </a:ext>
            </a:extLst>
          </p:cNvPr>
          <p:cNvSpPr/>
          <p:nvPr/>
        </p:nvSpPr>
        <p:spPr>
          <a:xfrm>
            <a:off x="474453" y="-8626"/>
            <a:ext cx="4347713" cy="681486"/>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dirty="0">
                <a:latin typeface="源ノ角ゴシック JP Heavy" panose="020B0A00000000000000" pitchFamily="34" charset="-128"/>
                <a:ea typeface="源ノ角ゴシック JP Heavy" panose="020B0A00000000000000" pitchFamily="34" charset="-128"/>
              </a:rPr>
              <a:t>MD Analysis </a:t>
            </a:r>
            <a:r>
              <a:rPr lang="ja-JP" altLang="en-US" sz="2000" dirty="0">
                <a:latin typeface="源ノ角ゴシック JP Heavy" panose="020B0A00000000000000" pitchFamily="34" charset="-128"/>
                <a:ea typeface="源ノ角ゴシック JP Heavy" panose="020B0A00000000000000" pitchFamily="34" charset="-128"/>
              </a:rPr>
              <a:t>の実践</a:t>
            </a:r>
            <a:endParaRPr kumimoji="1" lang="ja-JP" altLang="en-US" sz="2000" dirty="0">
              <a:latin typeface="源ノ角ゴシック JP Heavy" panose="020B0A00000000000000" pitchFamily="34" charset="-128"/>
              <a:ea typeface="源ノ角ゴシック JP Heavy" panose="020B0A00000000000000" pitchFamily="34" charset="-128"/>
            </a:endParaRPr>
          </a:p>
        </p:txBody>
      </p:sp>
      <p:pic>
        <p:nvPicPr>
          <p:cNvPr id="5" name="Amber_from_making_it_rain.ipynb - Colaboratory - Google Chrome 2021-12-08 11-04-35">
            <a:hlinkClick r:id="" action="ppaction://media"/>
            <a:extLst>
              <a:ext uri="{FF2B5EF4-FFF2-40B4-BE49-F238E27FC236}">
                <a16:creationId xmlns:a16="http://schemas.microsoft.com/office/drawing/2014/main" id="{B6A7A0D6-572B-4A61-95CB-3BAE6779817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6596" t="33217" r="31445" b="24561"/>
          <a:stretch/>
        </p:blipFill>
        <p:spPr>
          <a:xfrm>
            <a:off x="619683" y="2052638"/>
            <a:ext cx="3896360" cy="2895600"/>
          </a:xfrm>
          <a:prstGeom prst="rect">
            <a:avLst/>
          </a:prstGeom>
          <a:ln w="57150">
            <a:solidFill>
              <a:schemeClr val="bg2">
                <a:lumMod val="50000"/>
              </a:schemeClr>
            </a:solidFill>
          </a:ln>
        </p:spPr>
      </p:pic>
      <p:sp>
        <p:nvSpPr>
          <p:cNvPr id="6" name="四角形: 角を丸くする 5">
            <a:extLst>
              <a:ext uri="{FF2B5EF4-FFF2-40B4-BE49-F238E27FC236}">
                <a16:creationId xmlns:a16="http://schemas.microsoft.com/office/drawing/2014/main" id="{3DEBD7DD-EA49-4E75-83AE-B44F7D58606F}"/>
              </a:ext>
            </a:extLst>
          </p:cNvPr>
          <p:cNvSpPr/>
          <p:nvPr/>
        </p:nvSpPr>
        <p:spPr>
          <a:xfrm>
            <a:off x="561311" y="1547544"/>
            <a:ext cx="4028536" cy="410652"/>
          </a:xfrm>
          <a:prstGeom prst="roundRect">
            <a:avLst>
              <a:gd name="adj" fmla="val 0"/>
            </a:avLst>
          </a:prstGeom>
          <a:solidFill>
            <a:schemeClr val="accent1">
              <a:lumMod val="5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ja-JP" sz="1100" dirty="0">
                <a:solidFill>
                  <a:schemeClr val="bg1"/>
                </a:solidFill>
                <a:latin typeface="源ノ角ゴシック JP Medium" panose="020B0600000000000000" pitchFamily="34" charset="-128"/>
                <a:ea typeface="源ノ角ゴシック JP Medium" panose="020B0600000000000000" pitchFamily="34" charset="-128"/>
              </a:rPr>
              <a:t>α</a:t>
            </a:r>
            <a:r>
              <a:rPr lang="ja-JP" altLang="en-US" sz="1100" dirty="0">
                <a:solidFill>
                  <a:schemeClr val="bg1"/>
                </a:solidFill>
                <a:latin typeface="源ノ角ゴシック JP Medium" panose="020B0600000000000000" pitchFamily="34" charset="-128"/>
                <a:ea typeface="源ノ角ゴシック JP Medium" panose="020B0600000000000000" pitchFamily="34" charset="-128"/>
              </a:rPr>
              <a:t>ヘリックスのシミュレーション</a:t>
            </a:r>
            <a:r>
              <a:rPr lang="en-US" altLang="ja-JP" sz="1100" dirty="0">
                <a:solidFill>
                  <a:schemeClr val="bg1"/>
                </a:solidFill>
                <a:latin typeface="源ノ角ゴシック JP Medium" panose="020B0600000000000000" pitchFamily="34" charset="-128"/>
                <a:ea typeface="源ノ角ゴシック JP Medium" panose="020B0600000000000000" pitchFamily="34" charset="-128"/>
              </a:rPr>
              <a:t>(20ns, 2fs step)</a:t>
            </a:r>
          </a:p>
        </p:txBody>
      </p:sp>
      <p:pic>
        <p:nvPicPr>
          <p:cNvPr id="8" name="図 7" descr="グラフィカル ユーザー インターフェイス, テキスト&#10;&#10;自動的に生成された説明">
            <a:extLst>
              <a:ext uri="{FF2B5EF4-FFF2-40B4-BE49-F238E27FC236}">
                <a16:creationId xmlns:a16="http://schemas.microsoft.com/office/drawing/2014/main" id="{25E95F12-E792-41B4-A083-FE86AF86E20F}"/>
              </a:ext>
            </a:extLst>
          </p:cNvPr>
          <p:cNvPicPr>
            <a:picLocks noChangeAspect="1"/>
          </p:cNvPicPr>
          <p:nvPr/>
        </p:nvPicPr>
        <p:blipFill rotWithShape="1">
          <a:blip r:embed="rId5">
            <a:extLst>
              <a:ext uri="{28A0092B-C50C-407E-A947-70E740481C1C}">
                <a14:useLocalDpi xmlns:a14="http://schemas.microsoft.com/office/drawing/2010/main" val="0"/>
              </a:ext>
            </a:extLst>
          </a:blip>
          <a:srcRect t="4234" b="60791"/>
          <a:stretch/>
        </p:blipFill>
        <p:spPr>
          <a:xfrm>
            <a:off x="5122415" y="834526"/>
            <a:ext cx="6803254" cy="2247340"/>
          </a:xfrm>
          <a:prstGeom prst="rect">
            <a:avLst/>
          </a:prstGeom>
        </p:spPr>
      </p:pic>
      <p:pic>
        <p:nvPicPr>
          <p:cNvPr id="10" name="図 9" descr="コンピューターのスクリーンショット&#10;&#10;自動的に生成された説明">
            <a:extLst>
              <a:ext uri="{FF2B5EF4-FFF2-40B4-BE49-F238E27FC236}">
                <a16:creationId xmlns:a16="http://schemas.microsoft.com/office/drawing/2014/main" id="{15BF4E8E-F86F-4BBD-9BB7-08D2258AC481}"/>
              </a:ext>
            </a:extLst>
          </p:cNvPr>
          <p:cNvPicPr>
            <a:picLocks noChangeAspect="1"/>
          </p:cNvPicPr>
          <p:nvPr/>
        </p:nvPicPr>
        <p:blipFill rotWithShape="1">
          <a:blip r:embed="rId6">
            <a:extLst>
              <a:ext uri="{28A0092B-C50C-407E-A947-70E740481C1C}">
                <a14:useLocalDpi xmlns:a14="http://schemas.microsoft.com/office/drawing/2010/main" val="0"/>
              </a:ext>
            </a:extLst>
          </a:blip>
          <a:srcRect b="68302"/>
          <a:stretch/>
        </p:blipFill>
        <p:spPr>
          <a:xfrm>
            <a:off x="5122415" y="3804231"/>
            <a:ext cx="6803254" cy="2408783"/>
          </a:xfrm>
          <a:prstGeom prst="rect">
            <a:avLst/>
          </a:prstGeom>
        </p:spPr>
      </p:pic>
      <p:cxnSp>
        <p:nvCxnSpPr>
          <p:cNvPr id="12" name="直線コネクタ 11">
            <a:extLst>
              <a:ext uri="{FF2B5EF4-FFF2-40B4-BE49-F238E27FC236}">
                <a16:creationId xmlns:a16="http://schemas.microsoft.com/office/drawing/2014/main" id="{4DEC12D2-579A-42FE-8DCE-7B40A03F4049}"/>
              </a:ext>
            </a:extLst>
          </p:cNvPr>
          <p:cNvCxnSpPr>
            <a:cxnSpLocks/>
          </p:cNvCxnSpPr>
          <p:nvPr/>
        </p:nvCxnSpPr>
        <p:spPr>
          <a:xfrm>
            <a:off x="8446405" y="3255739"/>
            <a:ext cx="0" cy="346522"/>
          </a:xfrm>
          <a:prstGeom prst="line">
            <a:avLst/>
          </a:prstGeom>
          <a:ln w="57150" cap="rnd">
            <a:solidFill>
              <a:srgbClr val="22272E"/>
            </a:solidFill>
            <a:prstDash val="sysDot"/>
            <a:roun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67E88ED8-2BE5-4A74-964A-2E6BD6CA95E7}"/>
              </a:ext>
            </a:extLst>
          </p:cNvPr>
          <p:cNvCxnSpPr>
            <a:cxnSpLocks/>
          </p:cNvCxnSpPr>
          <p:nvPr/>
        </p:nvCxnSpPr>
        <p:spPr>
          <a:xfrm>
            <a:off x="8505058" y="6315240"/>
            <a:ext cx="0" cy="346522"/>
          </a:xfrm>
          <a:prstGeom prst="line">
            <a:avLst/>
          </a:prstGeom>
          <a:ln w="57150" cap="rnd">
            <a:solidFill>
              <a:srgbClr val="22272E"/>
            </a:solidFill>
            <a:prstDash val="sysDot"/>
            <a:round/>
          </a:ln>
        </p:spPr>
        <p:style>
          <a:lnRef idx="1">
            <a:schemeClr val="accent1"/>
          </a:lnRef>
          <a:fillRef idx="0">
            <a:schemeClr val="accent1"/>
          </a:fillRef>
          <a:effectRef idx="0">
            <a:schemeClr val="accent1"/>
          </a:effectRef>
          <a:fontRef idx="minor">
            <a:schemeClr val="tx1"/>
          </a:fontRef>
        </p:style>
      </p:cxnSp>
      <p:sp>
        <p:nvSpPr>
          <p:cNvPr id="15" name="四角形: 角を丸くする 14">
            <a:extLst>
              <a:ext uri="{FF2B5EF4-FFF2-40B4-BE49-F238E27FC236}">
                <a16:creationId xmlns:a16="http://schemas.microsoft.com/office/drawing/2014/main" id="{70047C24-5BDE-4BB6-896C-93FA9790E7AD}"/>
              </a:ext>
            </a:extLst>
          </p:cNvPr>
          <p:cNvSpPr/>
          <p:nvPr/>
        </p:nvSpPr>
        <p:spPr>
          <a:xfrm>
            <a:off x="7955505" y="5580646"/>
            <a:ext cx="3970164" cy="683481"/>
          </a:xfrm>
          <a:prstGeom prst="roundRect">
            <a:avLst>
              <a:gd name="adj" fmla="val 0"/>
            </a:avLst>
          </a:prstGeom>
          <a:solidFill>
            <a:schemeClr val="bg1"/>
          </a:solid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ja-JP" altLang="en-US" sz="1400" dirty="0">
                <a:solidFill>
                  <a:schemeClr val="tx1">
                    <a:lumMod val="85000"/>
                    <a:lumOff val="15000"/>
                  </a:schemeClr>
                </a:solidFill>
                <a:latin typeface="源ノ角ゴシック JP Medium" panose="020B0600000000000000" pitchFamily="34" charset="-128"/>
                <a:ea typeface="源ノ角ゴシック JP Medium" panose="020B0600000000000000" pitchFamily="34" charset="-128"/>
              </a:rPr>
              <a:t>得られた </a:t>
            </a:r>
            <a:r>
              <a:rPr lang="en-US" altLang="ja-JP" sz="1400" dirty="0">
                <a:solidFill>
                  <a:schemeClr val="tx1">
                    <a:lumMod val="85000"/>
                    <a:lumOff val="15000"/>
                  </a:schemeClr>
                </a:solidFill>
                <a:latin typeface="源ノ角ゴシック JP Medium" panose="020B0600000000000000" pitchFamily="34" charset="-128"/>
                <a:ea typeface="源ノ角ゴシック JP Medium" panose="020B0600000000000000" pitchFamily="34" charset="-128"/>
              </a:rPr>
              <a:t>trajectory </a:t>
            </a:r>
            <a:r>
              <a:rPr lang="ja-JP" altLang="en-US" sz="1400" dirty="0">
                <a:solidFill>
                  <a:schemeClr val="tx1">
                    <a:lumMod val="85000"/>
                    <a:lumOff val="15000"/>
                  </a:schemeClr>
                </a:solidFill>
                <a:latin typeface="源ノ角ゴシック JP Medium" panose="020B0600000000000000" pitchFamily="34" charset="-128"/>
                <a:ea typeface="源ノ角ゴシック JP Medium" panose="020B0600000000000000" pitchFamily="34" charset="-128"/>
              </a:rPr>
              <a:t>データに対して分析を行う</a:t>
            </a:r>
            <a:endParaRPr lang="en-US" altLang="ja-JP" sz="1400" dirty="0">
              <a:solidFill>
                <a:schemeClr val="tx1">
                  <a:lumMod val="85000"/>
                  <a:lumOff val="15000"/>
                </a:schemeClr>
              </a:solidFill>
              <a:latin typeface="源ノ角ゴシック JP Medium" panose="020B0600000000000000" pitchFamily="34" charset="-128"/>
              <a:ea typeface="源ノ角ゴシック JP Medium" panose="020B0600000000000000" pitchFamily="34" charset="-128"/>
            </a:endParaRPr>
          </a:p>
        </p:txBody>
      </p:sp>
    </p:spTree>
    <p:extLst>
      <p:ext uri="{BB962C8B-B14F-4D97-AF65-F5344CB8AC3E}">
        <p14:creationId xmlns:p14="http://schemas.microsoft.com/office/powerpoint/2010/main" val="107253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49" fill="hold"/>
                                        <p:tgtEl>
                                          <p:spTgt spid="5"/>
                                        </p:tgtEl>
                                      </p:cBhvr>
                                    </p:cmd>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childTnLst>
        </p:cTn>
      </p:par>
    </p:tnLst>
    <p:bldLst>
      <p:bldP spid="6"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1B4D443-FE36-4852-B77D-A6BC0E7A06C5}"/>
              </a:ext>
            </a:extLst>
          </p:cNvPr>
          <p:cNvSpPr>
            <a:spLocks noGrp="1"/>
          </p:cNvSpPr>
          <p:nvPr>
            <p:ph type="sldNum" sz="quarter" idx="12"/>
          </p:nvPr>
        </p:nvSpPr>
        <p:spPr/>
        <p:txBody>
          <a:bodyPr/>
          <a:lstStyle/>
          <a:p>
            <a:fld id="{61879640-5F62-4E0A-A9C8-B40503558107}" type="slidenum">
              <a:rPr kumimoji="1" lang="ja-JP" altLang="en-US" smtClean="0"/>
              <a:t>17</a:t>
            </a:fld>
            <a:endParaRPr kumimoji="1" lang="ja-JP" altLang="en-US"/>
          </a:p>
        </p:txBody>
      </p:sp>
      <p:sp>
        <p:nvSpPr>
          <p:cNvPr id="10" name="四角形: 角を丸くする 9">
            <a:extLst>
              <a:ext uri="{FF2B5EF4-FFF2-40B4-BE49-F238E27FC236}">
                <a16:creationId xmlns:a16="http://schemas.microsoft.com/office/drawing/2014/main" id="{3B133C21-5D19-4A12-A292-DC22B86745D9}"/>
              </a:ext>
            </a:extLst>
          </p:cNvPr>
          <p:cNvSpPr/>
          <p:nvPr/>
        </p:nvSpPr>
        <p:spPr>
          <a:xfrm>
            <a:off x="474453" y="-8626"/>
            <a:ext cx="4347713" cy="681486"/>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dirty="0">
                <a:latin typeface="源ノ角ゴシック JP Heavy" panose="020B0A00000000000000" pitchFamily="34" charset="-128"/>
                <a:ea typeface="源ノ角ゴシック JP Heavy" panose="020B0A00000000000000" pitchFamily="34" charset="-128"/>
              </a:rPr>
              <a:t>MD Analysis </a:t>
            </a:r>
            <a:r>
              <a:rPr lang="ja-JP" altLang="en-US" sz="2000" dirty="0">
                <a:latin typeface="源ノ角ゴシック JP Heavy" panose="020B0A00000000000000" pitchFamily="34" charset="-128"/>
                <a:ea typeface="源ノ角ゴシック JP Heavy" panose="020B0A00000000000000" pitchFamily="34" charset="-128"/>
              </a:rPr>
              <a:t>の実践</a:t>
            </a:r>
            <a:endParaRPr kumimoji="1" lang="ja-JP" altLang="en-US" sz="2000" dirty="0">
              <a:latin typeface="源ノ角ゴシック JP Heavy" panose="020B0A00000000000000" pitchFamily="34" charset="-128"/>
              <a:ea typeface="源ノ角ゴシック JP Heavy" panose="020B0A00000000000000" pitchFamily="34" charset="-128"/>
            </a:endParaRPr>
          </a:p>
        </p:txBody>
      </p:sp>
      <p:grpSp>
        <p:nvGrpSpPr>
          <p:cNvPr id="18" name="グループ化 17">
            <a:extLst>
              <a:ext uri="{FF2B5EF4-FFF2-40B4-BE49-F238E27FC236}">
                <a16:creationId xmlns:a16="http://schemas.microsoft.com/office/drawing/2014/main" id="{1E49EB61-2847-49FF-A544-504093C834F9}"/>
              </a:ext>
            </a:extLst>
          </p:cNvPr>
          <p:cNvGrpSpPr/>
          <p:nvPr/>
        </p:nvGrpSpPr>
        <p:grpSpPr>
          <a:xfrm>
            <a:off x="644150" y="3757877"/>
            <a:ext cx="3879127" cy="2938172"/>
            <a:chOff x="851505" y="866447"/>
            <a:chExt cx="3879127" cy="2938172"/>
          </a:xfrm>
        </p:grpSpPr>
        <p:pic>
          <p:nvPicPr>
            <p:cNvPr id="7" name="図 6" descr="木, 草 が含まれている画像&#10;&#10;自動的に生成された説明">
              <a:extLst>
                <a:ext uri="{FF2B5EF4-FFF2-40B4-BE49-F238E27FC236}">
                  <a16:creationId xmlns:a16="http://schemas.microsoft.com/office/drawing/2014/main" id="{A24C4C58-5186-49DF-A7F1-ACDA65D4D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505" y="1271888"/>
              <a:ext cx="3879127" cy="2532731"/>
            </a:xfrm>
            <a:prstGeom prst="rect">
              <a:avLst/>
            </a:prstGeom>
          </p:spPr>
        </p:pic>
        <p:sp>
          <p:nvSpPr>
            <p:cNvPr id="11" name="四角形: 角を丸くする 10">
              <a:extLst>
                <a:ext uri="{FF2B5EF4-FFF2-40B4-BE49-F238E27FC236}">
                  <a16:creationId xmlns:a16="http://schemas.microsoft.com/office/drawing/2014/main" id="{58652107-7219-49BF-ACD6-D1C31E3EB0B5}"/>
                </a:ext>
              </a:extLst>
            </p:cNvPr>
            <p:cNvSpPr/>
            <p:nvPr/>
          </p:nvSpPr>
          <p:spPr>
            <a:xfrm>
              <a:off x="1012610" y="866447"/>
              <a:ext cx="3713315" cy="405441"/>
            </a:xfrm>
            <a:prstGeom prst="roundRect">
              <a:avLst>
                <a:gd name="adj" fmla="val 0"/>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ja-JP" sz="1100" dirty="0">
                  <a:solidFill>
                    <a:schemeClr val="tx1"/>
                  </a:solidFill>
                  <a:latin typeface="源ノ角ゴシック JP Medium" panose="020B0600000000000000" pitchFamily="34" charset="-128"/>
                  <a:ea typeface="源ノ角ゴシック JP Medium" panose="020B0600000000000000" pitchFamily="34" charset="-128"/>
                </a:rPr>
                <a:t>α</a:t>
              </a:r>
              <a:r>
                <a:rPr lang="ja-JP" altLang="en-US" sz="1100" dirty="0">
                  <a:solidFill>
                    <a:schemeClr val="tx1"/>
                  </a:solidFill>
                  <a:latin typeface="源ノ角ゴシック JP Medium" panose="020B0600000000000000" pitchFamily="34" charset="-128"/>
                  <a:ea typeface="源ノ角ゴシック JP Medium" panose="020B0600000000000000" pitchFamily="34" charset="-128"/>
                </a:rPr>
                <a:t>ヘリックス</a:t>
              </a:r>
              <a:r>
                <a:rPr lang="en-US" altLang="ja-JP" sz="1100" dirty="0">
                  <a:solidFill>
                    <a:schemeClr val="tx1"/>
                  </a:solidFill>
                  <a:latin typeface="源ノ角ゴシック JP Medium" panose="020B0600000000000000" pitchFamily="34" charset="-128"/>
                  <a:ea typeface="源ノ角ゴシック JP Medium" panose="020B0600000000000000" pitchFamily="34" charset="-128"/>
                </a:rPr>
                <a:t> 1AL1 </a:t>
              </a:r>
              <a:r>
                <a:rPr lang="ja-JP" altLang="en-US" sz="1100" dirty="0">
                  <a:solidFill>
                    <a:schemeClr val="tx1"/>
                  </a:solidFill>
                  <a:latin typeface="源ノ角ゴシック JP Medium" panose="020B0600000000000000" pitchFamily="34" charset="-128"/>
                  <a:ea typeface="源ノ角ゴシック JP Medium" panose="020B0600000000000000" pitchFamily="34" charset="-128"/>
                </a:rPr>
                <a:t>の </a:t>
              </a:r>
              <a:r>
                <a:rPr lang="en-US" altLang="ja-JP" sz="1100" dirty="0">
                  <a:solidFill>
                    <a:schemeClr val="tx1"/>
                  </a:solidFill>
                  <a:latin typeface="源ノ角ゴシック JP Medium" panose="020B0600000000000000" pitchFamily="34" charset="-128"/>
                  <a:ea typeface="源ノ角ゴシック JP Medium" panose="020B0600000000000000" pitchFamily="34" charset="-128"/>
                </a:rPr>
                <a:t>Radius of gyration (Å)</a:t>
              </a:r>
            </a:p>
          </p:txBody>
        </p:sp>
      </p:grpSp>
      <p:grpSp>
        <p:nvGrpSpPr>
          <p:cNvPr id="17" name="グループ化 16">
            <a:extLst>
              <a:ext uri="{FF2B5EF4-FFF2-40B4-BE49-F238E27FC236}">
                <a16:creationId xmlns:a16="http://schemas.microsoft.com/office/drawing/2014/main" id="{2B2542E1-AEB0-4390-A866-774A66416D93}"/>
              </a:ext>
            </a:extLst>
          </p:cNvPr>
          <p:cNvGrpSpPr/>
          <p:nvPr/>
        </p:nvGrpSpPr>
        <p:grpSpPr>
          <a:xfrm>
            <a:off x="653564" y="897346"/>
            <a:ext cx="3970661" cy="2814040"/>
            <a:chOff x="851505" y="3868365"/>
            <a:chExt cx="3970661" cy="2814040"/>
          </a:xfrm>
        </p:grpSpPr>
        <p:pic>
          <p:nvPicPr>
            <p:cNvPr id="9" name="図 8" descr="グラフ&#10;&#10;自動的に生成された説明">
              <a:extLst>
                <a:ext uri="{FF2B5EF4-FFF2-40B4-BE49-F238E27FC236}">
                  <a16:creationId xmlns:a16="http://schemas.microsoft.com/office/drawing/2014/main" id="{018C203E-41DA-43B2-9AF9-675E813116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505" y="4149673"/>
              <a:ext cx="3869713" cy="2532732"/>
            </a:xfrm>
            <a:prstGeom prst="rect">
              <a:avLst/>
            </a:prstGeom>
          </p:spPr>
        </p:pic>
        <p:sp>
          <p:nvSpPr>
            <p:cNvPr id="12" name="四角形: 角を丸くする 11">
              <a:extLst>
                <a:ext uri="{FF2B5EF4-FFF2-40B4-BE49-F238E27FC236}">
                  <a16:creationId xmlns:a16="http://schemas.microsoft.com/office/drawing/2014/main" id="{DA7795DA-96EC-42E6-8DB5-0891A6589C9B}"/>
                </a:ext>
              </a:extLst>
            </p:cNvPr>
            <p:cNvSpPr/>
            <p:nvPr/>
          </p:nvSpPr>
          <p:spPr>
            <a:xfrm>
              <a:off x="1108851" y="3868365"/>
              <a:ext cx="3713315" cy="234817"/>
            </a:xfrm>
            <a:prstGeom prst="roundRect">
              <a:avLst>
                <a:gd name="adj" fmla="val 0"/>
              </a:avLst>
            </a:prstGeom>
            <a:solidFill>
              <a:schemeClr val="bg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ja-JP" sz="1100" dirty="0">
                  <a:solidFill>
                    <a:schemeClr val="tx1"/>
                  </a:solidFill>
                  <a:latin typeface="源ノ角ゴシック JP Medium" panose="020B0600000000000000" pitchFamily="34" charset="-128"/>
                  <a:ea typeface="源ノ角ゴシック JP Medium" panose="020B0600000000000000" pitchFamily="34" charset="-128"/>
                </a:rPr>
                <a:t>α</a:t>
              </a:r>
              <a:r>
                <a:rPr lang="ja-JP" altLang="en-US" sz="1100" dirty="0">
                  <a:solidFill>
                    <a:schemeClr val="tx1"/>
                  </a:solidFill>
                  <a:latin typeface="源ノ角ゴシック JP Medium" panose="020B0600000000000000" pitchFamily="34" charset="-128"/>
                  <a:ea typeface="源ノ角ゴシック JP Medium" panose="020B0600000000000000" pitchFamily="34" charset="-128"/>
                </a:rPr>
                <a:t>ヘリックス</a:t>
              </a:r>
              <a:r>
                <a:rPr lang="en-US" altLang="ja-JP" sz="1100" dirty="0">
                  <a:solidFill>
                    <a:schemeClr val="tx1"/>
                  </a:solidFill>
                  <a:latin typeface="源ノ角ゴシック JP Medium" panose="020B0600000000000000" pitchFamily="34" charset="-128"/>
                  <a:ea typeface="源ノ角ゴシック JP Medium" panose="020B0600000000000000" pitchFamily="34" charset="-128"/>
                </a:rPr>
                <a:t> 1AL1 </a:t>
              </a:r>
              <a:r>
                <a:rPr lang="ja-JP" altLang="en-US" sz="1100" dirty="0">
                  <a:solidFill>
                    <a:schemeClr val="tx1"/>
                  </a:solidFill>
                  <a:latin typeface="源ノ角ゴシック JP Medium" panose="020B0600000000000000" pitchFamily="34" charset="-128"/>
                  <a:ea typeface="源ノ角ゴシック JP Medium" panose="020B0600000000000000" pitchFamily="34" charset="-128"/>
                </a:rPr>
                <a:t>の </a:t>
              </a:r>
              <a:r>
                <a:rPr lang="en-US" altLang="ja-JP" sz="1100" dirty="0">
                  <a:solidFill>
                    <a:schemeClr val="tx1"/>
                  </a:solidFill>
                  <a:latin typeface="源ノ角ゴシック JP Medium" panose="020B0600000000000000" pitchFamily="34" charset="-128"/>
                  <a:ea typeface="源ノ角ゴシック JP Medium" panose="020B0600000000000000" pitchFamily="34" charset="-128"/>
                </a:rPr>
                <a:t>RMSD (Å)</a:t>
              </a:r>
            </a:p>
          </p:txBody>
        </p:sp>
      </p:grpSp>
      <p:pic>
        <p:nvPicPr>
          <p:cNvPr id="16" name="図 15" descr="テキスト&#10;&#10;自動的に生成された説明">
            <a:extLst>
              <a:ext uri="{FF2B5EF4-FFF2-40B4-BE49-F238E27FC236}">
                <a16:creationId xmlns:a16="http://schemas.microsoft.com/office/drawing/2014/main" id="{347BFD7D-2EB3-4036-8B79-54764D158E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7947" y="1211875"/>
            <a:ext cx="5111774" cy="1950915"/>
          </a:xfrm>
          <a:prstGeom prst="rect">
            <a:avLst/>
          </a:prstGeom>
        </p:spPr>
      </p:pic>
      <p:pic>
        <p:nvPicPr>
          <p:cNvPr id="24" name="図 23" descr="テキスト, 手紙&#10;&#10;自動的に生成された説明">
            <a:extLst>
              <a:ext uri="{FF2B5EF4-FFF2-40B4-BE49-F238E27FC236}">
                <a16:creationId xmlns:a16="http://schemas.microsoft.com/office/drawing/2014/main" id="{79219C2A-9E76-4377-BFD2-4AB784ABC5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7947" y="3960597"/>
            <a:ext cx="6983796" cy="2422950"/>
          </a:xfrm>
          <a:prstGeom prst="rect">
            <a:avLst/>
          </a:prstGeom>
        </p:spPr>
      </p:pic>
      <p:cxnSp>
        <p:nvCxnSpPr>
          <p:cNvPr id="26" name="直線コネクタ 25">
            <a:extLst>
              <a:ext uri="{FF2B5EF4-FFF2-40B4-BE49-F238E27FC236}">
                <a16:creationId xmlns:a16="http://schemas.microsoft.com/office/drawing/2014/main" id="{09ECF14B-8908-41C2-99DD-060FF9AFC590}"/>
              </a:ext>
            </a:extLst>
          </p:cNvPr>
          <p:cNvCxnSpPr>
            <a:cxnSpLocks/>
          </p:cNvCxnSpPr>
          <p:nvPr/>
        </p:nvCxnSpPr>
        <p:spPr>
          <a:xfrm>
            <a:off x="1181819" y="5070420"/>
            <a:ext cx="3148641" cy="75241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1B260BA7-8DA7-4D96-BE59-FE932A6CA0B0}"/>
              </a:ext>
            </a:extLst>
          </p:cNvPr>
          <p:cNvCxnSpPr>
            <a:cxnSpLocks/>
          </p:cNvCxnSpPr>
          <p:nvPr/>
        </p:nvCxnSpPr>
        <p:spPr>
          <a:xfrm flipV="1">
            <a:off x="1181819" y="1842694"/>
            <a:ext cx="3109823" cy="68484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032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4FDA8F74-EB7E-42B3-954C-2844DFA3F459}"/>
              </a:ext>
            </a:extLst>
          </p:cNvPr>
          <p:cNvSpPr>
            <a:spLocks noGrp="1"/>
          </p:cNvSpPr>
          <p:nvPr>
            <p:ph type="sldNum" sz="quarter" idx="12"/>
          </p:nvPr>
        </p:nvSpPr>
        <p:spPr/>
        <p:txBody>
          <a:bodyPr/>
          <a:lstStyle/>
          <a:p>
            <a:fld id="{61879640-5F62-4E0A-A9C8-B40503558107}" type="slidenum">
              <a:rPr kumimoji="1" lang="ja-JP" altLang="en-US" smtClean="0"/>
              <a:t>18</a:t>
            </a:fld>
            <a:endParaRPr kumimoji="1" lang="ja-JP" altLang="en-US"/>
          </a:p>
        </p:txBody>
      </p:sp>
      <p:sp>
        <p:nvSpPr>
          <p:cNvPr id="5" name="四角形: 角を丸くする 4">
            <a:extLst>
              <a:ext uri="{FF2B5EF4-FFF2-40B4-BE49-F238E27FC236}">
                <a16:creationId xmlns:a16="http://schemas.microsoft.com/office/drawing/2014/main" id="{E38D06F4-24E5-426D-8EA1-5692F0A45293}"/>
              </a:ext>
            </a:extLst>
          </p:cNvPr>
          <p:cNvSpPr/>
          <p:nvPr/>
        </p:nvSpPr>
        <p:spPr>
          <a:xfrm>
            <a:off x="251934" y="1734438"/>
            <a:ext cx="1612618" cy="1142385"/>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latin typeface="源ノ角ゴシック JP Medium" panose="020B0600000000000000" pitchFamily="34" charset="-128"/>
                <a:ea typeface="源ノ角ゴシック JP Medium" panose="020B0600000000000000" pitchFamily="34" charset="-128"/>
              </a:rPr>
              <a:t>X</a:t>
            </a:r>
            <a:r>
              <a:rPr lang="ja-JP" altLang="en-US" sz="1400" dirty="0">
                <a:latin typeface="源ノ角ゴシック JP Medium" panose="020B0600000000000000" pitchFamily="34" charset="-128"/>
                <a:ea typeface="源ノ角ゴシック JP Medium" panose="020B0600000000000000" pitchFamily="34" charset="-128"/>
              </a:rPr>
              <a:t>線結晶構造解析</a:t>
            </a:r>
            <a:endParaRPr kumimoji="1" lang="ja-JP" altLang="en-US" sz="1400" dirty="0">
              <a:latin typeface="源ノ角ゴシック JP Medium" panose="020B0600000000000000" pitchFamily="34" charset="-128"/>
              <a:ea typeface="源ノ角ゴシック JP Medium" panose="020B0600000000000000" pitchFamily="34" charset="-128"/>
            </a:endParaRPr>
          </a:p>
        </p:txBody>
      </p:sp>
      <p:sp>
        <p:nvSpPr>
          <p:cNvPr id="6" name="四角形: 角を丸くする 5">
            <a:extLst>
              <a:ext uri="{FF2B5EF4-FFF2-40B4-BE49-F238E27FC236}">
                <a16:creationId xmlns:a16="http://schemas.microsoft.com/office/drawing/2014/main" id="{630F0B52-EFD2-4F34-9001-8FC2729B2B3B}"/>
              </a:ext>
            </a:extLst>
          </p:cNvPr>
          <p:cNvSpPr/>
          <p:nvPr/>
        </p:nvSpPr>
        <p:spPr>
          <a:xfrm>
            <a:off x="5557149" y="2598455"/>
            <a:ext cx="2258384" cy="1325552"/>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源ノ角ゴシック JP Medium" panose="020B0600000000000000" pitchFamily="34" charset="-128"/>
                <a:ea typeface="源ノ角ゴシック JP Medium" panose="020B0600000000000000" pitchFamily="34" charset="-128"/>
              </a:rPr>
              <a:t>MD Simulation</a:t>
            </a:r>
            <a:endParaRPr kumimoji="1" lang="ja-JP" altLang="en-US" dirty="0">
              <a:latin typeface="源ノ角ゴシック JP Medium" panose="020B0600000000000000" pitchFamily="34" charset="-128"/>
              <a:ea typeface="源ノ角ゴシック JP Medium" panose="020B0600000000000000" pitchFamily="34" charset="-128"/>
            </a:endParaRPr>
          </a:p>
        </p:txBody>
      </p:sp>
      <p:grpSp>
        <p:nvGrpSpPr>
          <p:cNvPr id="7" name="グループ化 6">
            <a:extLst>
              <a:ext uri="{FF2B5EF4-FFF2-40B4-BE49-F238E27FC236}">
                <a16:creationId xmlns:a16="http://schemas.microsoft.com/office/drawing/2014/main" id="{5917BCE6-5E22-4EAD-992A-C9FB63FF09C5}"/>
              </a:ext>
            </a:extLst>
          </p:cNvPr>
          <p:cNvGrpSpPr/>
          <p:nvPr/>
        </p:nvGrpSpPr>
        <p:grpSpPr>
          <a:xfrm rot="18866901">
            <a:off x="2224063" y="2331847"/>
            <a:ext cx="209620" cy="793630"/>
            <a:chOff x="2070338" y="2594395"/>
            <a:chExt cx="560717" cy="998509"/>
          </a:xfrm>
        </p:grpSpPr>
        <p:sp>
          <p:nvSpPr>
            <p:cNvPr id="8" name="正方形/長方形 7">
              <a:extLst>
                <a:ext uri="{FF2B5EF4-FFF2-40B4-BE49-F238E27FC236}">
                  <a16:creationId xmlns:a16="http://schemas.microsoft.com/office/drawing/2014/main" id="{AE742CE8-8B20-4E0B-A249-F95F28D5A468}"/>
                </a:ext>
              </a:extLst>
            </p:cNvPr>
            <p:cNvSpPr/>
            <p:nvPr/>
          </p:nvSpPr>
          <p:spPr>
            <a:xfrm>
              <a:off x="2238554" y="2594395"/>
              <a:ext cx="224287" cy="71167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sp>
          <p:nvSpPr>
            <p:cNvPr id="9" name="二等辺三角形 8">
              <a:extLst>
                <a:ext uri="{FF2B5EF4-FFF2-40B4-BE49-F238E27FC236}">
                  <a16:creationId xmlns:a16="http://schemas.microsoft.com/office/drawing/2014/main" id="{2A9395A3-84B4-4B7E-9DE2-A9767AF954A5}"/>
                </a:ext>
              </a:extLst>
            </p:cNvPr>
            <p:cNvSpPr/>
            <p:nvPr/>
          </p:nvSpPr>
          <p:spPr>
            <a:xfrm rot="10800000">
              <a:off x="2070338" y="3144332"/>
              <a:ext cx="560717" cy="448572"/>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grpSp>
      <p:sp>
        <p:nvSpPr>
          <p:cNvPr id="10" name="四角形: 角を丸くする 9">
            <a:extLst>
              <a:ext uri="{FF2B5EF4-FFF2-40B4-BE49-F238E27FC236}">
                <a16:creationId xmlns:a16="http://schemas.microsoft.com/office/drawing/2014/main" id="{E30DFDE9-8B4A-434D-8CEF-FB93BAB10BF4}"/>
              </a:ext>
            </a:extLst>
          </p:cNvPr>
          <p:cNvSpPr/>
          <p:nvPr/>
        </p:nvSpPr>
        <p:spPr>
          <a:xfrm>
            <a:off x="284187" y="3269301"/>
            <a:ext cx="1379705" cy="1026098"/>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latin typeface="源ノ角ゴシック JP Medium" panose="020B0600000000000000" pitchFamily="34" charset="-128"/>
                <a:ea typeface="源ノ角ゴシック JP Medium" panose="020B0600000000000000" pitchFamily="34" charset="-128"/>
              </a:rPr>
              <a:t>NMR</a:t>
            </a:r>
            <a:r>
              <a:rPr kumimoji="1" lang="ja-JP" altLang="en-US" sz="1400" dirty="0">
                <a:latin typeface="源ノ角ゴシック JP Medium" panose="020B0600000000000000" pitchFamily="34" charset="-128"/>
                <a:ea typeface="源ノ角ゴシック JP Medium" panose="020B0600000000000000" pitchFamily="34" charset="-128"/>
              </a:rPr>
              <a:t>構造解析</a:t>
            </a:r>
          </a:p>
        </p:txBody>
      </p:sp>
      <p:sp>
        <p:nvSpPr>
          <p:cNvPr id="11" name="四角形: 角を丸くする 10">
            <a:extLst>
              <a:ext uri="{FF2B5EF4-FFF2-40B4-BE49-F238E27FC236}">
                <a16:creationId xmlns:a16="http://schemas.microsoft.com/office/drawing/2014/main" id="{34032FC0-7273-473F-AE2A-57A2B720050B}"/>
              </a:ext>
            </a:extLst>
          </p:cNvPr>
          <p:cNvSpPr/>
          <p:nvPr/>
        </p:nvSpPr>
        <p:spPr>
          <a:xfrm>
            <a:off x="546593" y="4707338"/>
            <a:ext cx="1077780" cy="914793"/>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latin typeface="源ノ角ゴシック JP Medium" panose="020B0600000000000000" pitchFamily="34" charset="-128"/>
                <a:ea typeface="源ノ角ゴシック JP Medium" panose="020B0600000000000000" pitchFamily="34" charset="-128"/>
              </a:rPr>
              <a:t>電子顕微鏡</a:t>
            </a:r>
            <a:endParaRPr kumimoji="1" lang="ja-JP" altLang="en-US" sz="1400" dirty="0">
              <a:latin typeface="源ノ角ゴシック JP Medium" panose="020B0600000000000000" pitchFamily="34" charset="-128"/>
              <a:ea typeface="源ノ角ゴシック JP Medium" panose="020B0600000000000000" pitchFamily="34" charset="-128"/>
            </a:endParaRPr>
          </a:p>
        </p:txBody>
      </p:sp>
      <p:sp>
        <p:nvSpPr>
          <p:cNvPr id="12" name="四角形: 角を丸くする 11">
            <a:extLst>
              <a:ext uri="{FF2B5EF4-FFF2-40B4-BE49-F238E27FC236}">
                <a16:creationId xmlns:a16="http://schemas.microsoft.com/office/drawing/2014/main" id="{971F969C-A58F-41E4-82C6-D210014AAD42}"/>
              </a:ext>
            </a:extLst>
          </p:cNvPr>
          <p:cNvSpPr/>
          <p:nvPr/>
        </p:nvSpPr>
        <p:spPr>
          <a:xfrm>
            <a:off x="2824174" y="2598455"/>
            <a:ext cx="1673525" cy="1325552"/>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源ノ角ゴシック JP Medium" panose="020B0600000000000000" pitchFamily="34" charset="-128"/>
                <a:ea typeface="源ノ角ゴシック JP Medium" panose="020B0600000000000000" pitchFamily="34" charset="-128"/>
              </a:rPr>
              <a:t>構造決定</a:t>
            </a:r>
            <a:endParaRPr lang="en-US" altLang="ja-JP" dirty="0">
              <a:latin typeface="源ノ角ゴシック JP Medium" panose="020B0600000000000000" pitchFamily="34" charset="-128"/>
              <a:ea typeface="源ノ角ゴシック JP Medium" panose="020B0600000000000000" pitchFamily="34" charset="-128"/>
            </a:endParaRPr>
          </a:p>
        </p:txBody>
      </p:sp>
      <p:grpSp>
        <p:nvGrpSpPr>
          <p:cNvPr id="14" name="グループ化 13">
            <a:extLst>
              <a:ext uri="{FF2B5EF4-FFF2-40B4-BE49-F238E27FC236}">
                <a16:creationId xmlns:a16="http://schemas.microsoft.com/office/drawing/2014/main" id="{DB04263E-611A-4854-A9D8-FBB25B9AE74B}"/>
              </a:ext>
            </a:extLst>
          </p:cNvPr>
          <p:cNvGrpSpPr/>
          <p:nvPr/>
        </p:nvGrpSpPr>
        <p:grpSpPr>
          <a:xfrm rot="15049841">
            <a:off x="2196539" y="3260766"/>
            <a:ext cx="209620" cy="793630"/>
            <a:chOff x="2070338" y="2594395"/>
            <a:chExt cx="560717" cy="998509"/>
          </a:xfrm>
        </p:grpSpPr>
        <p:sp>
          <p:nvSpPr>
            <p:cNvPr id="15" name="正方形/長方形 14">
              <a:extLst>
                <a:ext uri="{FF2B5EF4-FFF2-40B4-BE49-F238E27FC236}">
                  <a16:creationId xmlns:a16="http://schemas.microsoft.com/office/drawing/2014/main" id="{0847546E-4CEE-4905-86B7-8B87A24A6C21}"/>
                </a:ext>
              </a:extLst>
            </p:cNvPr>
            <p:cNvSpPr/>
            <p:nvPr/>
          </p:nvSpPr>
          <p:spPr>
            <a:xfrm>
              <a:off x="2238554" y="2594395"/>
              <a:ext cx="224287" cy="71167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sp>
          <p:nvSpPr>
            <p:cNvPr id="16" name="二等辺三角形 15">
              <a:extLst>
                <a:ext uri="{FF2B5EF4-FFF2-40B4-BE49-F238E27FC236}">
                  <a16:creationId xmlns:a16="http://schemas.microsoft.com/office/drawing/2014/main" id="{95C17500-716C-42FE-AED5-F4A27DCC3E6E}"/>
                </a:ext>
              </a:extLst>
            </p:cNvPr>
            <p:cNvSpPr/>
            <p:nvPr/>
          </p:nvSpPr>
          <p:spPr>
            <a:xfrm rot="10800000">
              <a:off x="2070338" y="3144332"/>
              <a:ext cx="560717" cy="448572"/>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grpSp>
      <p:pic>
        <p:nvPicPr>
          <p:cNvPr id="22" name="図 21" descr="タイムライン&#10;&#10;自動的に生成された説明">
            <a:extLst>
              <a:ext uri="{FF2B5EF4-FFF2-40B4-BE49-F238E27FC236}">
                <a16:creationId xmlns:a16="http://schemas.microsoft.com/office/drawing/2014/main" id="{A7C1D247-D035-472D-AB19-AC28E4AB27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5128" y="4174713"/>
            <a:ext cx="3919276" cy="2371162"/>
          </a:xfrm>
          <a:prstGeom prst="rect">
            <a:avLst/>
          </a:prstGeom>
        </p:spPr>
      </p:pic>
      <p:grpSp>
        <p:nvGrpSpPr>
          <p:cNvPr id="17" name="グループ化 16">
            <a:extLst>
              <a:ext uri="{FF2B5EF4-FFF2-40B4-BE49-F238E27FC236}">
                <a16:creationId xmlns:a16="http://schemas.microsoft.com/office/drawing/2014/main" id="{CFC85EDD-E020-41AE-8E9E-C7635B57B8C2}"/>
              </a:ext>
            </a:extLst>
          </p:cNvPr>
          <p:cNvGrpSpPr/>
          <p:nvPr/>
        </p:nvGrpSpPr>
        <p:grpSpPr>
          <a:xfrm rot="13814330">
            <a:off x="2114680" y="3932098"/>
            <a:ext cx="166391" cy="993943"/>
            <a:chOff x="2144509" y="2594395"/>
            <a:chExt cx="486547" cy="998508"/>
          </a:xfrm>
        </p:grpSpPr>
        <p:sp>
          <p:nvSpPr>
            <p:cNvPr id="18" name="正方形/長方形 17">
              <a:extLst>
                <a:ext uri="{FF2B5EF4-FFF2-40B4-BE49-F238E27FC236}">
                  <a16:creationId xmlns:a16="http://schemas.microsoft.com/office/drawing/2014/main" id="{911E986D-65B9-411E-AD12-EF409EF95FDB}"/>
                </a:ext>
              </a:extLst>
            </p:cNvPr>
            <p:cNvSpPr/>
            <p:nvPr/>
          </p:nvSpPr>
          <p:spPr>
            <a:xfrm>
              <a:off x="2238554" y="2594395"/>
              <a:ext cx="224287" cy="71167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源ノ角ゴシック JP Medium" panose="020B0600000000000000" pitchFamily="34" charset="-128"/>
                <a:ea typeface="源ノ角ゴシック JP Medium" panose="020B0600000000000000" pitchFamily="34" charset="-128"/>
              </a:endParaRPr>
            </a:p>
          </p:txBody>
        </p:sp>
        <p:sp>
          <p:nvSpPr>
            <p:cNvPr id="19" name="二等辺三角形 18">
              <a:extLst>
                <a:ext uri="{FF2B5EF4-FFF2-40B4-BE49-F238E27FC236}">
                  <a16:creationId xmlns:a16="http://schemas.microsoft.com/office/drawing/2014/main" id="{79772109-B73D-4698-A4FD-7BB32D3605A2}"/>
                </a:ext>
              </a:extLst>
            </p:cNvPr>
            <p:cNvSpPr/>
            <p:nvPr/>
          </p:nvSpPr>
          <p:spPr>
            <a:xfrm rot="10800000">
              <a:off x="2144509" y="3253428"/>
              <a:ext cx="486547" cy="339475"/>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源ノ角ゴシック JP Medium" panose="020B0600000000000000" pitchFamily="34" charset="-128"/>
                <a:ea typeface="源ノ角ゴシック JP Medium" panose="020B0600000000000000" pitchFamily="34" charset="-128"/>
              </a:endParaRPr>
            </a:p>
          </p:txBody>
        </p:sp>
      </p:grpSp>
      <p:grpSp>
        <p:nvGrpSpPr>
          <p:cNvPr id="23" name="グループ化 22">
            <a:extLst>
              <a:ext uri="{FF2B5EF4-FFF2-40B4-BE49-F238E27FC236}">
                <a16:creationId xmlns:a16="http://schemas.microsoft.com/office/drawing/2014/main" id="{5091C33F-92B1-4349-97A1-9F1E0263D6C0}"/>
              </a:ext>
            </a:extLst>
          </p:cNvPr>
          <p:cNvGrpSpPr/>
          <p:nvPr/>
        </p:nvGrpSpPr>
        <p:grpSpPr>
          <a:xfrm rot="16200000">
            <a:off x="4799877" y="2872486"/>
            <a:ext cx="463694" cy="793630"/>
            <a:chOff x="2070338" y="2594395"/>
            <a:chExt cx="560717" cy="998509"/>
          </a:xfrm>
        </p:grpSpPr>
        <p:sp>
          <p:nvSpPr>
            <p:cNvPr id="24" name="正方形/長方形 23">
              <a:extLst>
                <a:ext uri="{FF2B5EF4-FFF2-40B4-BE49-F238E27FC236}">
                  <a16:creationId xmlns:a16="http://schemas.microsoft.com/office/drawing/2014/main" id="{BE326F81-34BD-4911-9CEA-B71A00D9901F}"/>
                </a:ext>
              </a:extLst>
            </p:cNvPr>
            <p:cNvSpPr/>
            <p:nvPr/>
          </p:nvSpPr>
          <p:spPr>
            <a:xfrm>
              <a:off x="2238554" y="2594395"/>
              <a:ext cx="224287" cy="71167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sp>
          <p:nvSpPr>
            <p:cNvPr id="25" name="二等辺三角形 24">
              <a:extLst>
                <a:ext uri="{FF2B5EF4-FFF2-40B4-BE49-F238E27FC236}">
                  <a16:creationId xmlns:a16="http://schemas.microsoft.com/office/drawing/2014/main" id="{E550927A-4358-4F48-8867-6FDEF5949685}"/>
                </a:ext>
              </a:extLst>
            </p:cNvPr>
            <p:cNvSpPr/>
            <p:nvPr/>
          </p:nvSpPr>
          <p:spPr>
            <a:xfrm rot="10800000">
              <a:off x="2070338" y="3144332"/>
              <a:ext cx="560717" cy="448572"/>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源ノ角ゴシック JP Medium" panose="020B0600000000000000" pitchFamily="34" charset="-128"/>
                <a:ea typeface="源ノ角ゴシック JP Medium" panose="020B0600000000000000" pitchFamily="34" charset="-128"/>
              </a:endParaRPr>
            </a:p>
          </p:txBody>
        </p:sp>
      </p:grpSp>
      <p:grpSp>
        <p:nvGrpSpPr>
          <p:cNvPr id="26" name="グループ化 25">
            <a:extLst>
              <a:ext uri="{FF2B5EF4-FFF2-40B4-BE49-F238E27FC236}">
                <a16:creationId xmlns:a16="http://schemas.microsoft.com/office/drawing/2014/main" id="{2247BB20-1E9F-45AC-86D7-03ACC6359A16}"/>
              </a:ext>
            </a:extLst>
          </p:cNvPr>
          <p:cNvGrpSpPr/>
          <p:nvPr/>
        </p:nvGrpSpPr>
        <p:grpSpPr>
          <a:xfrm rot="16200000">
            <a:off x="8109111" y="2874749"/>
            <a:ext cx="463694" cy="793630"/>
            <a:chOff x="2070338" y="2594395"/>
            <a:chExt cx="560717" cy="998509"/>
          </a:xfrm>
        </p:grpSpPr>
        <p:sp>
          <p:nvSpPr>
            <p:cNvPr id="27" name="正方形/長方形 26">
              <a:extLst>
                <a:ext uri="{FF2B5EF4-FFF2-40B4-BE49-F238E27FC236}">
                  <a16:creationId xmlns:a16="http://schemas.microsoft.com/office/drawing/2014/main" id="{006083F2-D02B-42AF-B26C-386EEC68768A}"/>
                </a:ext>
              </a:extLst>
            </p:cNvPr>
            <p:cNvSpPr/>
            <p:nvPr/>
          </p:nvSpPr>
          <p:spPr>
            <a:xfrm>
              <a:off x="2238554" y="2594395"/>
              <a:ext cx="224287" cy="71167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sp>
          <p:nvSpPr>
            <p:cNvPr id="28" name="二等辺三角形 27">
              <a:extLst>
                <a:ext uri="{FF2B5EF4-FFF2-40B4-BE49-F238E27FC236}">
                  <a16:creationId xmlns:a16="http://schemas.microsoft.com/office/drawing/2014/main" id="{27FC54AF-3318-436B-B4CE-97F37275C6A2}"/>
                </a:ext>
              </a:extLst>
            </p:cNvPr>
            <p:cNvSpPr/>
            <p:nvPr/>
          </p:nvSpPr>
          <p:spPr>
            <a:xfrm rot="10800000">
              <a:off x="2070338" y="3144332"/>
              <a:ext cx="560717" cy="448572"/>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源ノ角ゴシック JP Medium" panose="020B0600000000000000" pitchFamily="34" charset="-128"/>
                <a:ea typeface="源ノ角ゴシック JP Medium" panose="020B0600000000000000" pitchFamily="34" charset="-128"/>
              </a:endParaRPr>
            </a:p>
          </p:txBody>
        </p:sp>
      </p:grpSp>
      <p:sp>
        <p:nvSpPr>
          <p:cNvPr id="29" name="四角形: 角を丸くする 28">
            <a:extLst>
              <a:ext uri="{FF2B5EF4-FFF2-40B4-BE49-F238E27FC236}">
                <a16:creationId xmlns:a16="http://schemas.microsoft.com/office/drawing/2014/main" id="{79655851-D413-4B8B-81D0-292BE6C5F9C4}"/>
              </a:ext>
            </a:extLst>
          </p:cNvPr>
          <p:cNvSpPr/>
          <p:nvPr/>
        </p:nvSpPr>
        <p:spPr>
          <a:xfrm>
            <a:off x="8843191" y="2598455"/>
            <a:ext cx="2258384" cy="1325552"/>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源ノ角ゴシック JP Medium" panose="020B0600000000000000" pitchFamily="34" charset="-128"/>
                <a:ea typeface="源ノ角ゴシック JP Medium" panose="020B0600000000000000" pitchFamily="34" charset="-128"/>
              </a:rPr>
              <a:t>MD Analysis</a:t>
            </a:r>
            <a:endParaRPr kumimoji="1" lang="ja-JP" altLang="en-US" dirty="0">
              <a:latin typeface="源ノ角ゴシック JP Medium" panose="020B0600000000000000" pitchFamily="34" charset="-128"/>
              <a:ea typeface="源ノ角ゴシック JP Medium" panose="020B0600000000000000" pitchFamily="34" charset="-128"/>
            </a:endParaRPr>
          </a:p>
        </p:txBody>
      </p:sp>
      <p:pic>
        <p:nvPicPr>
          <p:cNvPr id="32" name="Amber_from_making_it_rain.ipynb - Colaboratory - Google Chrome 2021-12-07 20-02-14">
            <a:hlinkClick r:id="" action="ppaction://media"/>
            <a:extLst>
              <a:ext uri="{FF2B5EF4-FFF2-40B4-BE49-F238E27FC236}">
                <a16:creationId xmlns:a16="http://schemas.microsoft.com/office/drawing/2014/main" id="{26798A4C-F7BA-4D32-9922-B7AB200A403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40405" t="37891" r="34407" b="11904"/>
          <a:stretch/>
        </p:blipFill>
        <p:spPr>
          <a:xfrm>
            <a:off x="6674124" y="4047257"/>
            <a:ext cx="2148396" cy="2408934"/>
          </a:xfrm>
          <a:prstGeom prst="rect">
            <a:avLst/>
          </a:prstGeom>
          <a:ln w="19050">
            <a:solidFill>
              <a:schemeClr val="bg1">
                <a:lumMod val="85000"/>
              </a:schemeClr>
            </a:solidFill>
          </a:ln>
        </p:spPr>
      </p:pic>
      <p:sp>
        <p:nvSpPr>
          <p:cNvPr id="34" name="四角形: 角を丸くする 33">
            <a:extLst>
              <a:ext uri="{FF2B5EF4-FFF2-40B4-BE49-F238E27FC236}">
                <a16:creationId xmlns:a16="http://schemas.microsoft.com/office/drawing/2014/main" id="{03F71417-5C53-41C8-ABC3-DDC66C0BBB22}"/>
              </a:ext>
            </a:extLst>
          </p:cNvPr>
          <p:cNvSpPr/>
          <p:nvPr/>
        </p:nvSpPr>
        <p:spPr>
          <a:xfrm>
            <a:off x="6242771" y="3552548"/>
            <a:ext cx="1894127" cy="633635"/>
          </a:xfrm>
          <a:prstGeom prst="roundRect">
            <a:avLst>
              <a:gd name="adj" fmla="val 0"/>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a:solidFill>
                  <a:schemeClr val="tx1"/>
                </a:solidFill>
                <a:latin typeface="源ノ角ゴシック JP Medium" panose="020B0600000000000000" pitchFamily="34" charset="-128"/>
                <a:ea typeface="源ノ角ゴシック JP Medium" panose="020B0600000000000000" pitchFamily="34" charset="-128"/>
              </a:rPr>
              <a:t>時系列データを得るためのシミュレーション</a:t>
            </a:r>
            <a:endParaRPr kumimoji="1" lang="ja-JP" altLang="en-US" sz="1200" dirty="0">
              <a:solidFill>
                <a:schemeClr val="tx1"/>
              </a:solidFill>
              <a:latin typeface="源ノ角ゴシック JP Medium" panose="020B0600000000000000" pitchFamily="34" charset="-128"/>
              <a:ea typeface="源ノ角ゴシック JP Medium" panose="020B0600000000000000" pitchFamily="34" charset="-128"/>
            </a:endParaRPr>
          </a:p>
        </p:txBody>
      </p:sp>
      <p:sp>
        <p:nvSpPr>
          <p:cNvPr id="35" name="四角形: 角を丸くする 34">
            <a:extLst>
              <a:ext uri="{FF2B5EF4-FFF2-40B4-BE49-F238E27FC236}">
                <a16:creationId xmlns:a16="http://schemas.microsoft.com/office/drawing/2014/main" id="{EDACE311-5A2F-4A2D-BDAD-57DD686CE254}"/>
              </a:ext>
            </a:extLst>
          </p:cNvPr>
          <p:cNvSpPr/>
          <p:nvPr/>
        </p:nvSpPr>
        <p:spPr>
          <a:xfrm>
            <a:off x="3257238" y="3645268"/>
            <a:ext cx="1723830" cy="500574"/>
          </a:xfrm>
          <a:prstGeom prst="roundRect">
            <a:avLst>
              <a:gd name="adj" fmla="val 0"/>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latin typeface="源ノ角ゴシック JP Medium" panose="020B0600000000000000" pitchFamily="34" charset="-128"/>
                <a:ea typeface="源ノ角ゴシック JP Medium" panose="020B0600000000000000" pitchFamily="34" charset="-128"/>
              </a:rPr>
              <a:t>PDB</a:t>
            </a:r>
            <a:r>
              <a:rPr lang="ja-JP" altLang="en-US" sz="1200" dirty="0">
                <a:solidFill>
                  <a:schemeClr val="tx1"/>
                </a:solidFill>
                <a:latin typeface="源ノ角ゴシック JP Medium" panose="020B0600000000000000" pitchFamily="34" charset="-128"/>
                <a:ea typeface="源ノ角ゴシック JP Medium" panose="020B0600000000000000" pitchFamily="34" charset="-128"/>
              </a:rPr>
              <a:t>などに蓄積される</a:t>
            </a:r>
            <a:endParaRPr kumimoji="1" lang="ja-JP" altLang="en-US" sz="1200" dirty="0">
              <a:solidFill>
                <a:schemeClr val="tx1"/>
              </a:solidFill>
              <a:latin typeface="源ノ角ゴシック JP Medium" panose="020B0600000000000000" pitchFamily="34" charset="-128"/>
              <a:ea typeface="源ノ角ゴシック JP Medium" panose="020B0600000000000000" pitchFamily="34" charset="-128"/>
            </a:endParaRPr>
          </a:p>
        </p:txBody>
      </p:sp>
      <p:sp>
        <p:nvSpPr>
          <p:cNvPr id="37" name="四角形: 角を丸くする 36">
            <a:extLst>
              <a:ext uri="{FF2B5EF4-FFF2-40B4-BE49-F238E27FC236}">
                <a16:creationId xmlns:a16="http://schemas.microsoft.com/office/drawing/2014/main" id="{18B014EA-97AD-4DF5-A43D-34F3ADF6B3F2}"/>
              </a:ext>
            </a:extLst>
          </p:cNvPr>
          <p:cNvSpPr/>
          <p:nvPr/>
        </p:nvSpPr>
        <p:spPr>
          <a:xfrm>
            <a:off x="9566174" y="3536659"/>
            <a:ext cx="2189296" cy="594091"/>
          </a:xfrm>
          <a:prstGeom prst="roundRect">
            <a:avLst>
              <a:gd name="adj" fmla="val 0"/>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源ノ角ゴシック JP Medium" panose="020B0600000000000000" pitchFamily="34" charset="-128"/>
                <a:ea typeface="源ノ角ゴシック JP Medium" panose="020B0600000000000000" pitchFamily="34" charset="-128"/>
              </a:rPr>
              <a:t>時系列データから様々な物理量を得て、性質を調べる</a:t>
            </a:r>
            <a:endParaRPr kumimoji="1" lang="en-US" altLang="ja-JP" sz="1200" dirty="0">
              <a:solidFill>
                <a:schemeClr val="tx1"/>
              </a:solidFill>
              <a:latin typeface="源ノ角ゴシック JP Medium" panose="020B0600000000000000" pitchFamily="34" charset="-128"/>
              <a:ea typeface="源ノ角ゴシック JP Medium" panose="020B0600000000000000" pitchFamily="34" charset="-128"/>
            </a:endParaRPr>
          </a:p>
        </p:txBody>
      </p:sp>
      <p:pic>
        <p:nvPicPr>
          <p:cNvPr id="39" name="図 38" descr="グラフ, 折れ線グラフ&#10;&#10;自動的に生成された説明">
            <a:extLst>
              <a:ext uri="{FF2B5EF4-FFF2-40B4-BE49-F238E27FC236}">
                <a16:creationId xmlns:a16="http://schemas.microsoft.com/office/drawing/2014/main" id="{EA2E6B29-91E3-4E18-AD3F-DD9F127F7E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3191" y="451828"/>
            <a:ext cx="2835385" cy="1857094"/>
          </a:xfrm>
          <a:prstGeom prst="rect">
            <a:avLst/>
          </a:prstGeom>
        </p:spPr>
      </p:pic>
      <p:pic>
        <p:nvPicPr>
          <p:cNvPr id="41" name="図 40" descr="グラフ, 折れ線グラフ&#10;&#10;自動的に生成された説明">
            <a:extLst>
              <a:ext uri="{FF2B5EF4-FFF2-40B4-BE49-F238E27FC236}">
                <a16:creationId xmlns:a16="http://schemas.microsoft.com/office/drawing/2014/main" id="{EBDE55E5-789B-46CA-8AD3-973DD0FF6C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29191" y="4555029"/>
            <a:ext cx="2281153" cy="1851143"/>
          </a:xfrm>
          <a:prstGeom prst="rect">
            <a:avLst/>
          </a:prstGeom>
        </p:spPr>
      </p:pic>
      <p:sp>
        <p:nvSpPr>
          <p:cNvPr id="42" name="四角形: 角を丸くする 41">
            <a:extLst>
              <a:ext uri="{FF2B5EF4-FFF2-40B4-BE49-F238E27FC236}">
                <a16:creationId xmlns:a16="http://schemas.microsoft.com/office/drawing/2014/main" id="{2C98FB59-25FF-4E61-90B4-1C27AE8FA87E}"/>
              </a:ext>
            </a:extLst>
          </p:cNvPr>
          <p:cNvSpPr/>
          <p:nvPr/>
        </p:nvSpPr>
        <p:spPr>
          <a:xfrm>
            <a:off x="2328860" y="6533572"/>
            <a:ext cx="4943746" cy="309293"/>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b="0" i="0" dirty="0">
                <a:solidFill>
                  <a:srgbClr val="333333"/>
                </a:solidFill>
                <a:effectLst/>
                <a:latin typeface="Helvetica Neue"/>
              </a:rPr>
              <a:t>Architecture of the SARS-CoV-2 genome and proteome from </a:t>
            </a:r>
            <a:r>
              <a:rPr lang="en-US" altLang="ja-JP" sz="1050" b="0" i="1" dirty="0">
                <a:solidFill>
                  <a:srgbClr val="333333"/>
                </a:solidFill>
                <a:effectLst/>
                <a:latin typeface="Helvetica Neue"/>
              </a:rPr>
              <a:t>Proteins: Structure, Function, and Bioinformatics</a:t>
            </a:r>
            <a:r>
              <a:rPr lang="en-US" altLang="ja-JP" sz="1050" b="0" i="0" dirty="0">
                <a:solidFill>
                  <a:srgbClr val="333333"/>
                </a:solidFill>
                <a:effectLst/>
                <a:latin typeface="Helvetica Neue"/>
              </a:rPr>
              <a:t> 2021; </a:t>
            </a:r>
            <a:r>
              <a:rPr lang="en-US" altLang="ja-JP" sz="1050" b="0" i="0" dirty="0" err="1">
                <a:solidFill>
                  <a:srgbClr val="333333"/>
                </a:solidFill>
                <a:effectLst/>
                <a:latin typeface="Helvetica Neue"/>
              </a:rPr>
              <a:t>doi</a:t>
            </a:r>
            <a:r>
              <a:rPr lang="en-US" altLang="ja-JP" sz="1050" b="0" i="0" dirty="0">
                <a:solidFill>
                  <a:srgbClr val="333333"/>
                </a:solidFill>
                <a:effectLst/>
                <a:latin typeface="Helvetica Neue"/>
              </a:rPr>
              <a:t>: </a:t>
            </a:r>
            <a:r>
              <a:rPr lang="en-US" altLang="ja-JP" sz="1050" b="0" i="0" u="none" strike="noStrike" dirty="0">
                <a:solidFill>
                  <a:srgbClr val="337AB7"/>
                </a:solidFill>
                <a:effectLst/>
                <a:latin typeface="Helvetica Neue"/>
                <a:hlinkClick r:id="rId8"/>
              </a:rPr>
              <a:t>10.1002/prot.26250</a:t>
            </a:r>
            <a:endParaRPr kumimoji="1" lang="ja-JP" altLang="en-US" sz="1050" dirty="0"/>
          </a:p>
        </p:txBody>
      </p:sp>
      <p:sp>
        <p:nvSpPr>
          <p:cNvPr id="36" name="四角形: 角を丸くする 35">
            <a:extLst>
              <a:ext uri="{FF2B5EF4-FFF2-40B4-BE49-F238E27FC236}">
                <a16:creationId xmlns:a16="http://schemas.microsoft.com/office/drawing/2014/main" id="{29147A93-5249-4618-A4EF-10E1D7E8EEB3}"/>
              </a:ext>
            </a:extLst>
          </p:cNvPr>
          <p:cNvSpPr/>
          <p:nvPr/>
        </p:nvSpPr>
        <p:spPr>
          <a:xfrm>
            <a:off x="474453" y="-8626"/>
            <a:ext cx="4347713" cy="681486"/>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dirty="0">
                <a:latin typeface="源ノ角ゴシック JP Heavy" panose="020B0A00000000000000" pitchFamily="34" charset="-128"/>
                <a:ea typeface="源ノ角ゴシック JP Heavy" panose="020B0A00000000000000" pitchFamily="34" charset="-128"/>
              </a:rPr>
              <a:t>MD Simulation /Analysis</a:t>
            </a:r>
            <a:r>
              <a:rPr lang="ja-JP" altLang="en-US" sz="2000" dirty="0">
                <a:latin typeface="源ノ角ゴシック JP Heavy" panose="020B0A00000000000000" pitchFamily="34" charset="-128"/>
                <a:ea typeface="源ノ角ゴシック JP Heavy" panose="020B0A00000000000000" pitchFamily="34" charset="-128"/>
              </a:rPr>
              <a:t> の流れ</a:t>
            </a:r>
            <a:endParaRPr kumimoji="1" lang="ja-JP" altLang="en-US" sz="2000" dirty="0">
              <a:latin typeface="源ノ角ゴシック JP Heavy" panose="020B0A00000000000000" pitchFamily="34" charset="-128"/>
              <a:ea typeface="源ノ角ゴシック JP Heavy" panose="020B0A00000000000000" pitchFamily="34" charset="-128"/>
            </a:endParaRPr>
          </a:p>
        </p:txBody>
      </p:sp>
      <p:sp>
        <p:nvSpPr>
          <p:cNvPr id="2" name="四角形: 角を丸くする 1">
            <a:extLst>
              <a:ext uri="{FF2B5EF4-FFF2-40B4-BE49-F238E27FC236}">
                <a16:creationId xmlns:a16="http://schemas.microsoft.com/office/drawing/2014/main" id="{7913FBF6-A043-48B2-9BC1-68A1FE9C7DCC}"/>
              </a:ext>
            </a:extLst>
          </p:cNvPr>
          <p:cNvSpPr/>
          <p:nvPr/>
        </p:nvSpPr>
        <p:spPr>
          <a:xfrm>
            <a:off x="4611295" y="1867331"/>
            <a:ext cx="7296518" cy="3265385"/>
          </a:xfrm>
          <a:prstGeom prst="roundRect">
            <a:avLst>
              <a:gd name="adj" fmla="val 0"/>
            </a:avLst>
          </a:prstGeom>
          <a:solidFill>
            <a:srgbClr val="FFC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33" name="グループ化 32">
            <a:extLst>
              <a:ext uri="{FF2B5EF4-FFF2-40B4-BE49-F238E27FC236}">
                <a16:creationId xmlns:a16="http://schemas.microsoft.com/office/drawing/2014/main" id="{CA29B986-E6A4-4D19-BDE4-7F963A67F765}"/>
              </a:ext>
            </a:extLst>
          </p:cNvPr>
          <p:cNvGrpSpPr/>
          <p:nvPr/>
        </p:nvGrpSpPr>
        <p:grpSpPr>
          <a:xfrm>
            <a:off x="2974411" y="405059"/>
            <a:ext cx="7221932" cy="1969373"/>
            <a:chOff x="2974411" y="405059"/>
            <a:chExt cx="7221932" cy="1969373"/>
          </a:xfrm>
        </p:grpSpPr>
        <p:grpSp>
          <p:nvGrpSpPr>
            <p:cNvPr id="21" name="グループ化 20">
              <a:extLst>
                <a:ext uri="{FF2B5EF4-FFF2-40B4-BE49-F238E27FC236}">
                  <a16:creationId xmlns:a16="http://schemas.microsoft.com/office/drawing/2014/main" id="{20F5E174-6B36-4124-BC15-EE35F4F91095}"/>
                </a:ext>
              </a:extLst>
            </p:cNvPr>
            <p:cNvGrpSpPr/>
            <p:nvPr/>
          </p:nvGrpSpPr>
          <p:grpSpPr>
            <a:xfrm>
              <a:off x="2974411" y="1159115"/>
              <a:ext cx="4969732" cy="584966"/>
              <a:chOff x="3307416" y="1167569"/>
              <a:chExt cx="4969732" cy="584966"/>
            </a:xfrm>
          </p:grpSpPr>
          <p:grpSp>
            <p:nvGrpSpPr>
              <p:cNvPr id="38" name="グループ化 37">
                <a:extLst>
                  <a:ext uri="{FF2B5EF4-FFF2-40B4-BE49-F238E27FC236}">
                    <a16:creationId xmlns:a16="http://schemas.microsoft.com/office/drawing/2014/main" id="{87DB3BDA-B46E-46C6-A850-18B24D77BF04}"/>
                  </a:ext>
                </a:extLst>
              </p:cNvPr>
              <p:cNvGrpSpPr/>
              <p:nvPr/>
            </p:nvGrpSpPr>
            <p:grpSpPr>
              <a:xfrm>
                <a:off x="3459733" y="1307876"/>
                <a:ext cx="4767237" cy="306238"/>
                <a:chOff x="486250" y="6281540"/>
                <a:chExt cx="4767237" cy="306238"/>
              </a:xfrm>
            </p:grpSpPr>
            <p:sp>
              <p:nvSpPr>
                <p:cNvPr id="40" name="四角形: 角を丸くする 39">
                  <a:extLst>
                    <a:ext uri="{FF2B5EF4-FFF2-40B4-BE49-F238E27FC236}">
                      <a16:creationId xmlns:a16="http://schemas.microsoft.com/office/drawing/2014/main" id="{1F4E2290-FD23-4787-A676-CB56ED252ACB}"/>
                    </a:ext>
                  </a:extLst>
                </p:cNvPr>
                <p:cNvSpPr/>
                <p:nvPr/>
              </p:nvSpPr>
              <p:spPr>
                <a:xfrm>
                  <a:off x="1086928" y="6281540"/>
                  <a:ext cx="4166559" cy="30623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u="sng" dirty="0">
                      <a:solidFill>
                        <a:schemeClr val="tx1">
                          <a:lumMod val="85000"/>
                          <a:lumOff val="15000"/>
                        </a:schemeClr>
                      </a:solidFill>
                      <a:latin typeface="Verdana Pro Cond Semibold" panose="020B0706030504040204" pitchFamily="34" charset="0"/>
                    </a:rPr>
                    <a:t>https://github.com/pablo-arantes/making-it-rain</a:t>
                  </a:r>
                  <a:endParaRPr kumimoji="1" lang="ja-JP" altLang="en-US" sz="1400" u="sng" dirty="0">
                    <a:solidFill>
                      <a:schemeClr val="tx1">
                        <a:lumMod val="85000"/>
                        <a:lumOff val="15000"/>
                      </a:schemeClr>
                    </a:solidFill>
                    <a:latin typeface="Verdana Pro Cond Semibold" panose="020B0706030504040204" pitchFamily="34" charset="0"/>
                  </a:endParaRPr>
                </a:p>
              </p:txBody>
            </p:sp>
            <p:pic>
              <p:nvPicPr>
                <p:cNvPr id="44" name="図 43" descr="テキスト が含まれている画像&#10;&#10;自動的に生成された説明">
                  <a:extLst>
                    <a:ext uri="{FF2B5EF4-FFF2-40B4-BE49-F238E27FC236}">
                      <a16:creationId xmlns:a16="http://schemas.microsoft.com/office/drawing/2014/main" id="{CD321C29-DC53-46B3-A27D-D8AC9DB23E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6250" y="6320146"/>
                  <a:ext cx="600678" cy="246278"/>
                </a:xfrm>
                <a:prstGeom prst="rect">
                  <a:avLst/>
                </a:prstGeom>
              </p:spPr>
            </p:pic>
          </p:grpSp>
          <p:sp>
            <p:nvSpPr>
              <p:cNvPr id="4" name="四角形: 角を丸くする 3">
                <a:extLst>
                  <a:ext uri="{FF2B5EF4-FFF2-40B4-BE49-F238E27FC236}">
                    <a16:creationId xmlns:a16="http://schemas.microsoft.com/office/drawing/2014/main" id="{46B1DB35-DAB4-40F9-BAE7-A31C98AA1620}"/>
                  </a:ext>
                </a:extLst>
              </p:cNvPr>
              <p:cNvSpPr/>
              <p:nvPr/>
            </p:nvSpPr>
            <p:spPr>
              <a:xfrm>
                <a:off x="3307416" y="1167569"/>
                <a:ext cx="4969732" cy="584966"/>
              </a:xfrm>
              <a:prstGeom prst="roundRect">
                <a:avLst/>
              </a:prstGeom>
              <a:noFill/>
              <a:ln w="57150">
                <a:solidFill>
                  <a:srgbClr val="FEE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31" name="図 30" descr="QR コード&#10;&#10;自動的に生成された説明">
              <a:extLst>
                <a:ext uri="{FF2B5EF4-FFF2-40B4-BE49-F238E27FC236}">
                  <a16:creationId xmlns:a16="http://schemas.microsoft.com/office/drawing/2014/main" id="{DC70258F-D5C7-4C9E-A33B-B0210A26A2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26970" y="405059"/>
              <a:ext cx="1969373" cy="1969373"/>
            </a:xfrm>
            <a:prstGeom prst="rect">
              <a:avLst/>
            </a:prstGeom>
            <a:ln w="19050">
              <a:solidFill>
                <a:schemeClr val="bg1">
                  <a:lumMod val="75000"/>
                </a:schemeClr>
              </a:solidFill>
            </a:ln>
          </p:spPr>
        </p:pic>
      </p:grpSp>
    </p:spTree>
    <p:extLst>
      <p:ext uri="{BB962C8B-B14F-4D97-AF65-F5344CB8AC3E}">
        <p14:creationId xmlns:p14="http://schemas.microsoft.com/office/powerpoint/2010/main" val="332014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20"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2"/>
                </p:tgtEl>
              </p:cMediaNode>
            </p:video>
            <p:seq concurrent="1" nextAc="seek">
              <p:cTn id="8" restart="whenNotActive" fill="hold" evtFilter="cancelBubble" nodeType="interactiveSeq">
                <p:stCondLst>
                  <p:cond evt="onClick" delay="0">
                    <p:tgtEl>
                      <p:spTgt spid="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
                                        </p:tgtEl>
                                      </p:cBhvr>
                                    </p:cmd>
                                  </p:childTnLst>
                                </p:cTn>
                              </p:par>
                            </p:childTnLst>
                          </p:cTn>
                        </p:par>
                      </p:childTnLst>
                    </p:cTn>
                  </p:par>
                </p:childTnLst>
              </p:cTn>
              <p:nextCondLst>
                <p:cond evt="onClick" delay="0">
                  <p:tgtEl>
                    <p:spTgt spid="3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0329B2F5-CF48-45D8-BAB2-21664587A7F7}"/>
              </a:ext>
            </a:extLst>
          </p:cNvPr>
          <p:cNvSpPr/>
          <p:nvPr/>
        </p:nvSpPr>
        <p:spPr>
          <a:xfrm>
            <a:off x="3244970" y="1582947"/>
            <a:ext cx="5702060" cy="3562709"/>
          </a:xfrm>
          <a:prstGeom prst="roundRect">
            <a:avLst>
              <a:gd name="adj" fmla="val 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4387D8B9-9D98-47B5-A65A-1C3A307B17F1}"/>
              </a:ext>
            </a:extLst>
          </p:cNvPr>
          <p:cNvSpPr>
            <a:spLocks noGrp="1"/>
          </p:cNvSpPr>
          <p:nvPr>
            <p:ph type="sldNum" sz="quarter" idx="12"/>
          </p:nvPr>
        </p:nvSpPr>
        <p:spPr/>
        <p:txBody>
          <a:bodyPr/>
          <a:lstStyle/>
          <a:p>
            <a:fld id="{61879640-5F62-4E0A-A9C8-B40503558107}" type="slidenum">
              <a:rPr kumimoji="1" lang="ja-JP" altLang="en-US" smtClean="0"/>
              <a:t>2</a:t>
            </a:fld>
            <a:endParaRPr kumimoji="1" lang="ja-JP" altLang="en-US"/>
          </a:p>
        </p:txBody>
      </p:sp>
      <p:sp>
        <p:nvSpPr>
          <p:cNvPr id="6" name="四角形: 角を丸くする 5">
            <a:extLst>
              <a:ext uri="{FF2B5EF4-FFF2-40B4-BE49-F238E27FC236}">
                <a16:creationId xmlns:a16="http://schemas.microsoft.com/office/drawing/2014/main" id="{BD2F99F6-CF8E-460D-B374-094012119501}"/>
              </a:ext>
            </a:extLst>
          </p:cNvPr>
          <p:cNvSpPr/>
          <p:nvPr/>
        </p:nvSpPr>
        <p:spPr>
          <a:xfrm>
            <a:off x="474453" y="-8626"/>
            <a:ext cx="3648973" cy="681486"/>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latin typeface="源ノ角ゴシック JP Heavy" panose="020B0A00000000000000" pitchFamily="34" charset="-128"/>
                <a:ea typeface="源ノ角ゴシック JP Heavy" panose="020B0A00000000000000" pitchFamily="34" charset="-128"/>
              </a:rPr>
              <a:t>今日紹介すること</a:t>
            </a:r>
          </a:p>
        </p:txBody>
      </p:sp>
      <p:sp>
        <p:nvSpPr>
          <p:cNvPr id="8" name="四角形: 角を丸くする 7">
            <a:extLst>
              <a:ext uri="{FF2B5EF4-FFF2-40B4-BE49-F238E27FC236}">
                <a16:creationId xmlns:a16="http://schemas.microsoft.com/office/drawing/2014/main" id="{D2BABA2A-817B-47F3-9343-20DC9155153B}"/>
              </a:ext>
            </a:extLst>
          </p:cNvPr>
          <p:cNvSpPr/>
          <p:nvPr/>
        </p:nvSpPr>
        <p:spPr>
          <a:xfrm>
            <a:off x="3749614" y="1748856"/>
            <a:ext cx="5197416" cy="343331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mj-lt"/>
              <a:buAutoNum type="arabicPeriod"/>
            </a:pPr>
            <a:r>
              <a:rPr lang="en-US" altLang="ja-JP" sz="2000" dirty="0">
                <a:solidFill>
                  <a:schemeClr val="tx1"/>
                </a:solidFill>
                <a:latin typeface="源ノ角ゴシック JP Heavy" panose="020B0A00000000000000" pitchFamily="34" charset="-128"/>
                <a:ea typeface="源ノ角ゴシック JP Heavy" panose="020B0A00000000000000" pitchFamily="34" charset="-128"/>
              </a:rPr>
              <a:t>Protein </a:t>
            </a:r>
            <a:r>
              <a:rPr lang="ja-JP" altLang="en-US" sz="2000" dirty="0">
                <a:solidFill>
                  <a:schemeClr val="tx1"/>
                </a:solidFill>
                <a:latin typeface="源ノ角ゴシック JP Heavy" panose="020B0A00000000000000" pitchFamily="34" charset="-128"/>
                <a:ea typeface="源ノ角ゴシック JP Heavy" panose="020B0A00000000000000" pitchFamily="34" charset="-128"/>
              </a:rPr>
              <a:t>立体構造を得る方法</a:t>
            </a:r>
            <a:endParaRPr kumimoji="1" lang="en-US" altLang="ja-JP" sz="2000" dirty="0">
              <a:solidFill>
                <a:schemeClr val="tx1"/>
              </a:solidFill>
              <a:latin typeface="源ノ角ゴシック JP Heavy" panose="020B0A00000000000000" pitchFamily="34" charset="-128"/>
              <a:ea typeface="源ノ角ゴシック JP Heavy" panose="020B0A00000000000000" pitchFamily="34" charset="-128"/>
            </a:endParaRPr>
          </a:p>
          <a:p>
            <a:pPr marL="342900" indent="-342900">
              <a:lnSpc>
                <a:spcPct val="150000"/>
              </a:lnSpc>
              <a:buFont typeface="+mj-lt"/>
              <a:buAutoNum type="arabicPeriod"/>
            </a:pPr>
            <a:r>
              <a:rPr kumimoji="1" lang="en-US" altLang="ja-JP" sz="2000" dirty="0">
                <a:solidFill>
                  <a:schemeClr val="tx1"/>
                </a:solidFill>
                <a:latin typeface="源ノ角ゴシック JP Heavy" panose="020B0A00000000000000" pitchFamily="34" charset="-128"/>
                <a:ea typeface="源ノ角ゴシック JP Heavy" panose="020B0A00000000000000" pitchFamily="34" charset="-128"/>
              </a:rPr>
              <a:t>MD Simulation </a:t>
            </a:r>
            <a:r>
              <a:rPr kumimoji="1" lang="ja-JP" altLang="en-US" sz="2000" dirty="0">
                <a:solidFill>
                  <a:schemeClr val="tx1"/>
                </a:solidFill>
                <a:latin typeface="源ノ角ゴシック JP Heavy" panose="020B0A00000000000000" pitchFamily="34" charset="-128"/>
                <a:ea typeface="源ノ角ゴシック JP Heavy" panose="020B0A00000000000000" pitchFamily="34" charset="-128"/>
              </a:rPr>
              <a:t>の背景の物理</a:t>
            </a:r>
            <a:endParaRPr kumimoji="1" lang="en-US" altLang="ja-JP" sz="2000" dirty="0">
              <a:solidFill>
                <a:schemeClr val="tx1"/>
              </a:solidFill>
              <a:latin typeface="源ノ角ゴシック JP Heavy" panose="020B0A00000000000000" pitchFamily="34" charset="-128"/>
              <a:ea typeface="源ノ角ゴシック JP Heavy" panose="020B0A00000000000000" pitchFamily="34" charset="-128"/>
            </a:endParaRPr>
          </a:p>
          <a:p>
            <a:pPr marL="342900" indent="-342900">
              <a:lnSpc>
                <a:spcPct val="150000"/>
              </a:lnSpc>
              <a:buFont typeface="+mj-lt"/>
              <a:buAutoNum type="arabicPeriod"/>
            </a:pPr>
            <a:r>
              <a:rPr lang="en-US" altLang="ja-JP" sz="2000" dirty="0">
                <a:solidFill>
                  <a:schemeClr val="tx1"/>
                </a:solidFill>
                <a:latin typeface="源ノ角ゴシック JP Heavy" panose="020B0A00000000000000" pitchFamily="34" charset="-128"/>
                <a:ea typeface="源ノ角ゴシック JP Heavy" panose="020B0A00000000000000" pitchFamily="34" charset="-128"/>
              </a:rPr>
              <a:t>MD Simulation &amp; MD Analysis </a:t>
            </a:r>
            <a:r>
              <a:rPr lang="ja-JP" altLang="en-US" sz="2000" dirty="0">
                <a:solidFill>
                  <a:schemeClr val="tx1"/>
                </a:solidFill>
                <a:latin typeface="源ノ角ゴシック JP Heavy" panose="020B0A00000000000000" pitchFamily="34" charset="-128"/>
                <a:ea typeface="源ノ角ゴシック JP Heavy" panose="020B0A00000000000000" pitchFamily="34" charset="-128"/>
              </a:rPr>
              <a:t>実践</a:t>
            </a:r>
            <a:endParaRPr lang="en-US" altLang="ja-JP" sz="2000" dirty="0">
              <a:solidFill>
                <a:schemeClr val="tx1"/>
              </a:solidFill>
              <a:latin typeface="源ノ角ゴシック JP Heavy" panose="020B0A00000000000000" pitchFamily="34" charset="-128"/>
              <a:ea typeface="源ノ角ゴシック JP Heavy" panose="020B0A00000000000000" pitchFamily="34" charset="-128"/>
            </a:endParaRPr>
          </a:p>
          <a:p>
            <a:pPr marL="342900" indent="-342900">
              <a:lnSpc>
                <a:spcPct val="150000"/>
              </a:lnSpc>
              <a:buFont typeface="+mj-lt"/>
              <a:buAutoNum type="arabicPeriod"/>
            </a:pPr>
            <a:endParaRPr kumimoji="1" lang="ja-JP" altLang="en-US" sz="2000" dirty="0">
              <a:solidFill>
                <a:schemeClr val="tx1"/>
              </a:solidFill>
              <a:latin typeface="源ノ角ゴシック JP Heavy" panose="020B0A00000000000000" pitchFamily="34" charset="-128"/>
              <a:ea typeface="源ノ角ゴシック JP Heavy" panose="020B0A00000000000000" pitchFamily="34" charset="-128"/>
            </a:endParaRPr>
          </a:p>
        </p:txBody>
      </p:sp>
      <p:pic>
        <p:nvPicPr>
          <p:cNvPr id="11" name="図 10" descr="ダイアグラム が含まれている画像&#10;&#10;自動的に生成された説明">
            <a:extLst>
              <a:ext uri="{FF2B5EF4-FFF2-40B4-BE49-F238E27FC236}">
                <a16:creationId xmlns:a16="http://schemas.microsoft.com/office/drawing/2014/main" id="{B874FC6E-283F-45EE-9D20-751EE82188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7548" y="2048773"/>
            <a:ext cx="2777524" cy="1974543"/>
          </a:xfrm>
          <a:prstGeom prst="rect">
            <a:avLst/>
          </a:prstGeom>
        </p:spPr>
      </p:pic>
      <p:pic>
        <p:nvPicPr>
          <p:cNvPr id="13" name="図 12" descr="ロゴ, 会社名&#10;&#10;自動的に生成された説明">
            <a:extLst>
              <a:ext uri="{FF2B5EF4-FFF2-40B4-BE49-F238E27FC236}">
                <a16:creationId xmlns:a16="http://schemas.microsoft.com/office/drawing/2014/main" id="{5D43016D-F699-40C7-B4E6-CCE9F509CC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8044" y="4711137"/>
            <a:ext cx="1422944" cy="1649429"/>
          </a:xfrm>
          <a:prstGeom prst="rect">
            <a:avLst/>
          </a:prstGeom>
        </p:spPr>
      </p:pic>
      <p:sp>
        <p:nvSpPr>
          <p:cNvPr id="16" name="正方形/長方形 15">
            <a:extLst>
              <a:ext uri="{FF2B5EF4-FFF2-40B4-BE49-F238E27FC236}">
                <a16:creationId xmlns:a16="http://schemas.microsoft.com/office/drawing/2014/main" id="{0072A2EE-11A3-412B-A610-476BB57BF0E3}"/>
              </a:ext>
            </a:extLst>
          </p:cNvPr>
          <p:cNvSpPr/>
          <p:nvPr/>
        </p:nvSpPr>
        <p:spPr>
          <a:xfrm>
            <a:off x="94891" y="4502989"/>
            <a:ext cx="4028536" cy="2234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descr="ダイアグラム&#10;&#10;自動的に生成された説明">
            <a:extLst>
              <a:ext uri="{FF2B5EF4-FFF2-40B4-BE49-F238E27FC236}">
                <a16:creationId xmlns:a16="http://schemas.microsoft.com/office/drawing/2014/main" id="{AC14264D-489D-4AA9-AE0F-5C64DDB159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928" y="4622893"/>
            <a:ext cx="3767336" cy="2011684"/>
          </a:xfrm>
          <a:prstGeom prst="rect">
            <a:avLst/>
          </a:prstGeom>
        </p:spPr>
      </p:pic>
      <p:pic>
        <p:nvPicPr>
          <p:cNvPr id="18" name="図 17" descr="ロゴ&#10;&#10;中程度の精度で自動的に生成された説明">
            <a:extLst>
              <a:ext uri="{FF2B5EF4-FFF2-40B4-BE49-F238E27FC236}">
                <a16:creationId xmlns:a16="http://schemas.microsoft.com/office/drawing/2014/main" id="{65A037A3-A252-4A96-A335-A1C51D4BE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294" y="1930422"/>
            <a:ext cx="2743200" cy="752475"/>
          </a:xfrm>
          <a:prstGeom prst="rect">
            <a:avLst/>
          </a:prstGeom>
        </p:spPr>
      </p:pic>
    </p:spTree>
    <p:extLst>
      <p:ext uri="{BB962C8B-B14F-4D97-AF65-F5344CB8AC3E}">
        <p14:creationId xmlns:p14="http://schemas.microsoft.com/office/powerpoint/2010/main" val="1258963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C20A48A-ECF9-4A7A-B3ED-E0BFCDE4E313}"/>
              </a:ext>
            </a:extLst>
          </p:cNvPr>
          <p:cNvSpPr>
            <a:spLocks noGrp="1"/>
          </p:cNvSpPr>
          <p:nvPr>
            <p:ph type="sldNum" sz="quarter" idx="12"/>
          </p:nvPr>
        </p:nvSpPr>
        <p:spPr/>
        <p:txBody>
          <a:bodyPr/>
          <a:lstStyle/>
          <a:p>
            <a:fld id="{61879640-5F62-4E0A-A9C8-B40503558107}" type="slidenum">
              <a:rPr kumimoji="1" lang="ja-JP" altLang="en-US" smtClean="0"/>
              <a:t>3</a:t>
            </a:fld>
            <a:endParaRPr kumimoji="1" lang="ja-JP" altLang="en-US"/>
          </a:p>
        </p:txBody>
      </p:sp>
      <p:pic>
        <p:nvPicPr>
          <p:cNvPr id="7" name="図 6" descr="背景パターン&#10;&#10;自動的に生成された説明">
            <a:extLst>
              <a:ext uri="{FF2B5EF4-FFF2-40B4-BE49-F238E27FC236}">
                <a16:creationId xmlns:a16="http://schemas.microsoft.com/office/drawing/2014/main" id="{B771F698-8219-4546-98F2-6E922434D28F}"/>
              </a:ext>
            </a:extLst>
          </p:cNvPr>
          <p:cNvPicPr>
            <a:picLocks noChangeAspect="1"/>
          </p:cNvPicPr>
          <p:nvPr/>
        </p:nvPicPr>
        <p:blipFill rotWithShape="1">
          <a:blip r:embed="rId2">
            <a:extLst>
              <a:ext uri="{28A0092B-C50C-407E-A947-70E740481C1C}">
                <a14:useLocalDpi xmlns:a14="http://schemas.microsoft.com/office/drawing/2010/main" val="0"/>
              </a:ext>
            </a:extLst>
          </a:blip>
          <a:srcRect l="-2082" t="-95" r="42573" b="38247"/>
          <a:stretch/>
        </p:blipFill>
        <p:spPr>
          <a:xfrm>
            <a:off x="5115464" y="878274"/>
            <a:ext cx="7076536" cy="7299567"/>
          </a:xfrm>
          <a:prstGeom prst="rect">
            <a:avLst/>
          </a:prstGeom>
        </p:spPr>
      </p:pic>
      <p:sp>
        <p:nvSpPr>
          <p:cNvPr id="8" name="四角形: 角を丸くする 7">
            <a:extLst>
              <a:ext uri="{FF2B5EF4-FFF2-40B4-BE49-F238E27FC236}">
                <a16:creationId xmlns:a16="http://schemas.microsoft.com/office/drawing/2014/main" id="{268CF44D-9BD3-49D4-A44E-239790421477}"/>
              </a:ext>
            </a:extLst>
          </p:cNvPr>
          <p:cNvSpPr/>
          <p:nvPr/>
        </p:nvSpPr>
        <p:spPr>
          <a:xfrm>
            <a:off x="620018" y="1550624"/>
            <a:ext cx="3183147" cy="793630"/>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源ノ角ゴシック JP Medium" panose="020B0600000000000000" pitchFamily="34" charset="-128"/>
                <a:ea typeface="源ノ角ゴシック JP Medium" panose="020B0600000000000000" pitchFamily="34" charset="-128"/>
              </a:rPr>
              <a:t>生物は細胞からできている</a:t>
            </a:r>
            <a:endParaRPr kumimoji="1" lang="ja-JP" altLang="en-US" dirty="0">
              <a:latin typeface="源ノ角ゴシック JP Medium" panose="020B0600000000000000" pitchFamily="34" charset="-128"/>
              <a:ea typeface="源ノ角ゴシック JP Medium" panose="020B0600000000000000" pitchFamily="34" charset="-128"/>
            </a:endParaRPr>
          </a:p>
        </p:txBody>
      </p:sp>
      <p:sp>
        <p:nvSpPr>
          <p:cNvPr id="12" name="四角形: 角を丸くする 11">
            <a:extLst>
              <a:ext uri="{FF2B5EF4-FFF2-40B4-BE49-F238E27FC236}">
                <a16:creationId xmlns:a16="http://schemas.microsoft.com/office/drawing/2014/main" id="{B4E59A59-9AB8-4863-9D09-2AA43DB24B8F}"/>
              </a:ext>
            </a:extLst>
          </p:cNvPr>
          <p:cNvSpPr/>
          <p:nvPr/>
        </p:nvSpPr>
        <p:spPr>
          <a:xfrm>
            <a:off x="1284252" y="2825105"/>
            <a:ext cx="3183147" cy="793630"/>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源ノ角ゴシック JP Medium" panose="020B0600000000000000" pitchFamily="34" charset="-128"/>
                <a:ea typeface="源ノ角ゴシック JP Medium" panose="020B0600000000000000" pitchFamily="34" charset="-128"/>
              </a:rPr>
              <a:t>細胞は分子からできている</a:t>
            </a:r>
          </a:p>
        </p:txBody>
      </p:sp>
      <p:sp>
        <p:nvSpPr>
          <p:cNvPr id="13" name="四角形: 角を丸くする 12">
            <a:extLst>
              <a:ext uri="{FF2B5EF4-FFF2-40B4-BE49-F238E27FC236}">
                <a16:creationId xmlns:a16="http://schemas.microsoft.com/office/drawing/2014/main" id="{036A86EC-DA0E-42B2-8DEF-0203561D9628}"/>
              </a:ext>
            </a:extLst>
          </p:cNvPr>
          <p:cNvSpPr/>
          <p:nvPr/>
        </p:nvSpPr>
        <p:spPr>
          <a:xfrm>
            <a:off x="1932317" y="4139869"/>
            <a:ext cx="3183147" cy="793630"/>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源ノ角ゴシック JP Medium" panose="020B0600000000000000" pitchFamily="34" charset="-128"/>
                <a:ea typeface="源ノ角ゴシック JP Medium" panose="020B0600000000000000" pitchFamily="34" charset="-128"/>
              </a:rPr>
              <a:t>分子は原子からできている</a:t>
            </a:r>
          </a:p>
        </p:txBody>
      </p:sp>
      <p:grpSp>
        <p:nvGrpSpPr>
          <p:cNvPr id="14" name="グループ化 13">
            <a:extLst>
              <a:ext uri="{FF2B5EF4-FFF2-40B4-BE49-F238E27FC236}">
                <a16:creationId xmlns:a16="http://schemas.microsoft.com/office/drawing/2014/main" id="{D5BA9113-247B-4C33-A091-BFCFAF7F2511}"/>
              </a:ext>
            </a:extLst>
          </p:cNvPr>
          <p:cNvGrpSpPr/>
          <p:nvPr/>
        </p:nvGrpSpPr>
        <p:grpSpPr>
          <a:xfrm>
            <a:off x="1516048" y="2083304"/>
            <a:ext cx="463694" cy="793630"/>
            <a:chOff x="2070338" y="2594395"/>
            <a:chExt cx="560717" cy="998509"/>
          </a:xfrm>
        </p:grpSpPr>
        <p:sp>
          <p:nvSpPr>
            <p:cNvPr id="15" name="正方形/長方形 14">
              <a:extLst>
                <a:ext uri="{FF2B5EF4-FFF2-40B4-BE49-F238E27FC236}">
                  <a16:creationId xmlns:a16="http://schemas.microsoft.com/office/drawing/2014/main" id="{8257FB56-943F-40C4-AB0D-0F5A8A369CED}"/>
                </a:ext>
              </a:extLst>
            </p:cNvPr>
            <p:cNvSpPr/>
            <p:nvPr/>
          </p:nvSpPr>
          <p:spPr>
            <a:xfrm>
              <a:off x="2238554" y="2594395"/>
              <a:ext cx="224287" cy="71167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sp>
          <p:nvSpPr>
            <p:cNvPr id="16" name="二等辺三角形 15">
              <a:extLst>
                <a:ext uri="{FF2B5EF4-FFF2-40B4-BE49-F238E27FC236}">
                  <a16:creationId xmlns:a16="http://schemas.microsoft.com/office/drawing/2014/main" id="{3D92E47B-2C4A-4257-8BD5-94CC8735C6A8}"/>
                </a:ext>
              </a:extLst>
            </p:cNvPr>
            <p:cNvSpPr/>
            <p:nvPr/>
          </p:nvSpPr>
          <p:spPr>
            <a:xfrm rot="10800000">
              <a:off x="2070338" y="3144332"/>
              <a:ext cx="560717" cy="448572"/>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grpSp>
      <p:grpSp>
        <p:nvGrpSpPr>
          <p:cNvPr id="17" name="グループ化 16">
            <a:extLst>
              <a:ext uri="{FF2B5EF4-FFF2-40B4-BE49-F238E27FC236}">
                <a16:creationId xmlns:a16="http://schemas.microsoft.com/office/drawing/2014/main" id="{1703B7E1-399C-476A-900E-B0C0186390D2}"/>
              </a:ext>
            </a:extLst>
          </p:cNvPr>
          <p:cNvGrpSpPr/>
          <p:nvPr/>
        </p:nvGrpSpPr>
        <p:grpSpPr>
          <a:xfrm>
            <a:off x="2135019" y="3398068"/>
            <a:ext cx="463694" cy="793630"/>
            <a:chOff x="2070338" y="2594395"/>
            <a:chExt cx="560717" cy="998509"/>
          </a:xfrm>
        </p:grpSpPr>
        <p:sp>
          <p:nvSpPr>
            <p:cNvPr id="18" name="正方形/長方形 17">
              <a:extLst>
                <a:ext uri="{FF2B5EF4-FFF2-40B4-BE49-F238E27FC236}">
                  <a16:creationId xmlns:a16="http://schemas.microsoft.com/office/drawing/2014/main" id="{C45E269F-29B5-47A1-A1D2-F39F8EBA4C82}"/>
                </a:ext>
              </a:extLst>
            </p:cNvPr>
            <p:cNvSpPr/>
            <p:nvPr/>
          </p:nvSpPr>
          <p:spPr>
            <a:xfrm>
              <a:off x="2238554" y="2594395"/>
              <a:ext cx="224287" cy="71167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sp>
          <p:nvSpPr>
            <p:cNvPr id="19" name="二等辺三角形 18">
              <a:extLst>
                <a:ext uri="{FF2B5EF4-FFF2-40B4-BE49-F238E27FC236}">
                  <a16:creationId xmlns:a16="http://schemas.microsoft.com/office/drawing/2014/main" id="{C412A43D-3D7A-4565-84DF-51E51C8C4226}"/>
                </a:ext>
              </a:extLst>
            </p:cNvPr>
            <p:cNvSpPr/>
            <p:nvPr/>
          </p:nvSpPr>
          <p:spPr>
            <a:xfrm rot="10800000">
              <a:off x="2070338" y="3144332"/>
              <a:ext cx="560717" cy="448572"/>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grpSp>
      <p:sp>
        <p:nvSpPr>
          <p:cNvPr id="20" name="四角形: 角を丸くする 19">
            <a:extLst>
              <a:ext uri="{FF2B5EF4-FFF2-40B4-BE49-F238E27FC236}">
                <a16:creationId xmlns:a16="http://schemas.microsoft.com/office/drawing/2014/main" id="{BEB6D02B-0A6C-4378-B0D4-EA9CDF83CAEB}"/>
              </a:ext>
            </a:extLst>
          </p:cNvPr>
          <p:cNvSpPr/>
          <p:nvPr/>
        </p:nvSpPr>
        <p:spPr>
          <a:xfrm>
            <a:off x="620018" y="5222917"/>
            <a:ext cx="4650681" cy="1299040"/>
          </a:xfrm>
          <a:prstGeom prst="roundRect">
            <a:avLst>
              <a:gd name="adj" fmla="val 0"/>
            </a:avLst>
          </a:prstGeom>
          <a:solidFill>
            <a:schemeClr val="bg1"/>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latin typeface="源ノ角ゴシック JP Medium" panose="020B0600000000000000" pitchFamily="34" charset="-128"/>
                <a:ea typeface="源ノ角ゴシック JP Medium" panose="020B0600000000000000" pitchFamily="34" charset="-128"/>
              </a:rPr>
              <a:t>生体のメカニズムを詳しく知ろうと思えば原子レベルでの分析が必要</a:t>
            </a:r>
          </a:p>
        </p:txBody>
      </p:sp>
      <p:pic>
        <p:nvPicPr>
          <p:cNvPr id="22" name="図 21" descr="花の模様がある&#10;&#10;自動的に生成された説明">
            <a:extLst>
              <a:ext uri="{FF2B5EF4-FFF2-40B4-BE49-F238E27FC236}">
                <a16:creationId xmlns:a16="http://schemas.microsoft.com/office/drawing/2014/main" id="{FAEEA3C8-E84F-4EA3-B863-724A23DAE268}"/>
              </a:ext>
            </a:extLst>
          </p:cNvPr>
          <p:cNvPicPr>
            <a:picLocks noChangeAspect="1"/>
          </p:cNvPicPr>
          <p:nvPr/>
        </p:nvPicPr>
        <p:blipFill rotWithShape="1">
          <a:blip r:embed="rId3">
            <a:extLst>
              <a:ext uri="{28A0092B-C50C-407E-A947-70E740481C1C}">
                <a14:useLocalDpi xmlns:a14="http://schemas.microsoft.com/office/drawing/2010/main" val="0"/>
              </a:ext>
            </a:extLst>
          </a:blip>
          <a:srcRect l="28578" t="6187" r="27484" b="8915"/>
          <a:stretch/>
        </p:blipFill>
        <p:spPr>
          <a:xfrm rot="316203">
            <a:off x="318060" y="2756591"/>
            <a:ext cx="897246" cy="1299040"/>
          </a:xfrm>
          <a:prstGeom prst="rect">
            <a:avLst/>
          </a:prstGeom>
          <a:ln w="9525">
            <a:noFill/>
          </a:ln>
        </p:spPr>
      </p:pic>
      <p:pic>
        <p:nvPicPr>
          <p:cNvPr id="24" name="図 23" descr="グリーン, 探す, 眺め, クローズアップ が含まれている画像&#10;&#10;自動的に生成された説明">
            <a:extLst>
              <a:ext uri="{FF2B5EF4-FFF2-40B4-BE49-F238E27FC236}">
                <a16:creationId xmlns:a16="http://schemas.microsoft.com/office/drawing/2014/main" id="{D6FBD3B0-67F9-4489-A4D9-15380FED62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4942" y="1596605"/>
            <a:ext cx="1048110" cy="698740"/>
          </a:xfrm>
          <a:prstGeom prst="rect">
            <a:avLst/>
          </a:prstGeom>
        </p:spPr>
      </p:pic>
      <p:pic>
        <p:nvPicPr>
          <p:cNvPr id="26" name="図 25" descr="図形, 矢印&#10;&#10;自動的に生成された説明">
            <a:extLst>
              <a:ext uri="{FF2B5EF4-FFF2-40B4-BE49-F238E27FC236}">
                <a16:creationId xmlns:a16="http://schemas.microsoft.com/office/drawing/2014/main" id="{6F8A4C0A-EA8F-4404-B96A-63F1524529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18" y="4013432"/>
            <a:ext cx="884347" cy="646743"/>
          </a:xfrm>
          <a:prstGeom prst="rect">
            <a:avLst/>
          </a:prstGeom>
        </p:spPr>
      </p:pic>
      <p:pic>
        <p:nvPicPr>
          <p:cNvPr id="28" name="図 27" descr="スポーツゲーム, 星, グリーン, 光 が含まれている画像&#10;&#10;自動的に生成された説明">
            <a:extLst>
              <a:ext uri="{FF2B5EF4-FFF2-40B4-BE49-F238E27FC236}">
                <a16:creationId xmlns:a16="http://schemas.microsoft.com/office/drawing/2014/main" id="{D0F5410B-CA2A-4AC4-8CF2-79206D1CBB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0193" y="4191699"/>
            <a:ext cx="770965" cy="867069"/>
          </a:xfrm>
          <a:prstGeom prst="rect">
            <a:avLst/>
          </a:prstGeom>
        </p:spPr>
      </p:pic>
      <p:sp>
        <p:nvSpPr>
          <p:cNvPr id="30" name="テキスト ボックス 29">
            <a:extLst>
              <a:ext uri="{FF2B5EF4-FFF2-40B4-BE49-F238E27FC236}">
                <a16:creationId xmlns:a16="http://schemas.microsoft.com/office/drawing/2014/main" id="{990DDCE5-69EF-4D7A-B347-8C7E41F652C1}"/>
              </a:ext>
            </a:extLst>
          </p:cNvPr>
          <p:cNvSpPr txBox="1"/>
          <p:nvPr/>
        </p:nvSpPr>
        <p:spPr>
          <a:xfrm>
            <a:off x="100341" y="6602011"/>
            <a:ext cx="4222499" cy="246221"/>
          </a:xfrm>
          <a:prstGeom prst="rect">
            <a:avLst/>
          </a:prstGeom>
          <a:noFill/>
        </p:spPr>
        <p:txBody>
          <a:bodyPr wrap="square">
            <a:spAutoFit/>
          </a:bodyPr>
          <a:lstStyle/>
          <a:p>
            <a:r>
              <a:rPr lang="ja-JP" altLang="en-US" sz="1000" dirty="0"/>
              <a:t>電子雲の画像</a:t>
            </a:r>
            <a:r>
              <a:rPr lang="en-US" altLang="ja-JP" sz="1000" dirty="0"/>
              <a:t>: </a:t>
            </a:r>
            <a:r>
              <a:rPr lang="ja-JP" altLang="en-US" sz="1000" dirty="0"/>
              <a:t>https://www.youtube.com/watch?v=AHoHp5Pmvf8</a:t>
            </a:r>
          </a:p>
        </p:txBody>
      </p:sp>
    </p:spTree>
    <p:extLst>
      <p:ext uri="{BB962C8B-B14F-4D97-AF65-F5344CB8AC3E}">
        <p14:creationId xmlns:p14="http://schemas.microsoft.com/office/powerpoint/2010/main" val="1392115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FCD20CAC-189A-4919-849B-B3000EDC6294}"/>
              </a:ext>
            </a:extLst>
          </p:cNvPr>
          <p:cNvSpPr>
            <a:spLocks noGrp="1"/>
          </p:cNvSpPr>
          <p:nvPr>
            <p:ph type="sldNum" sz="quarter" idx="12"/>
          </p:nvPr>
        </p:nvSpPr>
        <p:spPr/>
        <p:txBody>
          <a:bodyPr/>
          <a:lstStyle/>
          <a:p>
            <a:fld id="{61879640-5F62-4E0A-A9C8-B40503558107}" type="slidenum">
              <a:rPr kumimoji="1" lang="ja-JP" altLang="en-US" smtClean="0"/>
              <a:t>4</a:t>
            </a:fld>
            <a:endParaRPr kumimoji="1" lang="ja-JP" altLang="en-US"/>
          </a:p>
        </p:txBody>
      </p:sp>
      <p:pic>
        <p:nvPicPr>
          <p:cNvPr id="6" name="図 5" descr="図形, 矢印&#10;&#10;自動的に生成された説明">
            <a:extLst>
              <a:ext uri="{FF2B5EF4-FFF2-40B4-BE49-F238E27FC236}">
                <a16:creationId xmlns:a16="http://schemas.microsoft.com/office/drawing/2014/main" id="{7355B422-566C-4E2D-B5F7-DDA61AED11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71708">
            <a:off x="1319887" y="2070045"/>
            <a:ext cx="4157992" cy="3040830"/>
          </a:xfrm>
          <a:prstGeom prst="rect">
            <a:avLst/>
          </a:prstGeom>
        </p:spPr>
      </p:pic>
      <p:pic>
        <p:nvPicPr>
          <p:cNvPr id="10" name="図 9" descr="グラフィカル ユーザー インターフェイス, Web サイト&#10;&#10;自動的に生成された説明">
            <a:extLst>
              <a:ext uri="{FF2B5EF4-FFF2-40B4-BE49-F238E27FC236}">
                <a16:creationId xmlns:a16="http://schemas.microsoft.com/office/drawing/2014/main" id="{6AD56C02-5DA8-4B23-A292-E50496C76A11}"/>
              </a:ext>
            </a:extLst>
          </p:cNvPr>
          <p:cNvPicPr>
            <a:picLocks noChangeAspect="1"/>
          </p:cNvPicPr>
          <p:nvPr/>
        </p:nvPicPr>
        <p:blipFill rotWithShape="1">
          <a:blip r:embed="rId3">
            <a:extLst>
              <a:ext uri="{28A0092B-C50C-407E-A947-70E740481C1C}">
                <a14:useLocalDpi xmlns:a14="http://schemas.microsoft.com/office/drawing/2010/main" val="0"/>
              </a:ext>
            </a:extLst>
          </a:blip>
          <a:srcRect l="36297" t="31572" r="42546" b="16478"/>
          <a:stretch/>
        </p:blipFill>
        <p:spPr>
          <a:xfrm>
            <a:off x="7194430" y="1242884"/>
            <a:ext cx="3395064" cy="4689505"/>
          </a:xfrm>
          <a:prstGeom prst="rect">
            <a:avLst/>
          </a:prstGeom>
        </p:spPr>
      </p:pic>
      <p:sp>
        <p:nvSpPr>
          <p:cNvPr id="11" name="楕円 10">
            <a:extLst>
              <a:ext uri="{FF2B5EF4-FFF2-40B4-BE49-F238E27FC236}">
                <a16:creationId xmlns:a16="http://schemas.microsoft.com/office/drawing/2014/main" id="{409F425B-718D-428E-8E70-0FE86065D0BE}"/>
              </a:ext>
            </a:extLst>
          </p:cNvPr>
          <p:cNvSpPr/>
          <p:nvPr/>
        </p:nvSpPr>
        <p:spPr>
          <a:xfrm>
            <a:off x="7632730" y="1052423"/>
            <a:ext cx="2734574" cy="2376577"/>
          </a:xfrm>
          <a:prstGeom prst="ellipse">
            <a:avLst/>
          </a:prstGeom>
          <a:noFill/>
          <a:ln w="123825">
            <a:solidFill>
              <a:schemeClr val="accent6">
                <a:lumMod val="40000"/>
                <a:lumOff val="6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楕円 11">
            <a:extLst>
              <a:ext uri="{FF2B5EF4-FFF2-40B4-BE49-F238E27FC236}">
                <a16:creationId xmlns:a16="http://schemas.microsoft.com/office/drawing/2014/main" id="{F1700778-CC8A-403F-985A-2688A121168E}"/>
              </a:ext>
            </a:extLst>
          </p:cNvPr>
          <p:cNvSpPr/>
          <p:nvPr/>
        </p:nvSpPr>
        <p:spPr>
          <a:xfrm rot="2704173">
            <a:off x="7678391" y="2790450"/>
            <a:ext cx="2865877" cy="3164091"/>
          </a:xfrm>
          <a:prstGeom prst="ellipse">
            <a:avLst/>
          </a:prstGeom>
          <a:noFill/>
          <a:ln w="123825">
            <a:solidFill>
              <a:schemeClr val="accent1">
                <a:lumMod val="40000"/>
                <a:lumOff val="6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四角形: 角を丸くする 12">
            <a:extLst>
              <a:ext uri="{FF2B5EF4-FFF2-40B4-BE49-F238E27FC236}">
                <a16:creationId xmlns:a16="http://schemas.microsoft.com/office/drawing/2014/main" id="{F9C006AC-B8FD-43B6-8507-A3DD374F4D09}"/>
              </a:ext>
            </a:extLst>
          </p:cNvPr>
          <p:cNvSpPr/>
          <p:nvPr/>
        </p:nvSpPr>
        <p:spPr>
          <a:xfrm>
            <a:off x="9575240" y="1026485"/>
            <a:ext cx="2458793" cy="715312"/>
          </a:xfrm>
          <a:prstGeom prst="roundRect">
            <a:avLst>
              <a:gd name="adj" fmla="val 3138"/>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Verdana Pro Cond Semibold" panose="020B0706030504040204" pitchFamily="34" charset="0"/>
              </a:rPr>
              <a:t>SARS-CoV-2 spike</a:t>
            </a:r>
            <a:r>
              <a:rPr lang="ja-JP" altLang="en-US" dirty="0">
                <a:solidFill>
                  <a:schemeClr val="tx1"/>
                </a:solidFill>
                <a:latin typeface="Verdana Pro Cond Semibold" panose="020B0706030504040204" pitchFamily="34" charset="0"/>
              </a:rPr>
              <a:t> </a:t>
            </a:r>
            <a:r>
              <a:rPr lang="en-US" altLang="ja-JP" dirty="0">
                <a:solidFill>
                  <a:schemeClr val="tx1"/>
                </a:solidFill>
                <a:latin typeface="Verdana Pro Cond Semibold" panose="020B0706030504040204" pitchFamily="34" charset="0"/>
              </a:rPr>
              <a:t>protein</a:t>
            </a:r>
            <a:r>
              <a:rPr lang="ja-JP" altLang="en-US" dirty="0">
                <a:solidFill>
                  <a:schemeClr val="tx1"/>
                </a:solidFill>
                <a:latin typeface="Verdana Pro Cond Semibold" panose="020B0706030504040204" pitchFamily="34" charset="0"/>
              </a:rPr>
              <a:t> </a:t>
            </a:r>
            <a:r>
              <a:rPr lang="en-US" altLang="ja-JP" dirty="0">
                <a:solidFill>
                  <a:schemeClr val="tx1"/>
                </a:solidFill>
                <a:latin typeface="Verdana Pro Cond Semibold" panose="020B0706030504040204" pitchFamily="34" charset="0"/>
              </a:rPr>
              <a:t>S1</a:t>
            </a:r>
            <a:r>
              <a:rPr lang="ja-JP" altLang="en-US" dirty="0">
                <a:solidFill>
                  <a:schemeClr val="tx1"/>
                </a:solidFill>
                <a:latin typeface="Verdana Pro Cond Semibold" panose="020B0706030504040204" pitchFamily="34" charset="0"/>
              </a:rPr>
              <a:t> </a:t>
            </a:r>
            <a:r>
              <a:rPr lang="en-US" altLang="ja-JP" dirty="0">
                <a:solidFill>
                  <a:schemeClr val="tx1"/>
                </a:solidFill>
                <a:latin typeface="Verdana Pro Cond Semibold" panose="020B0706030504040204" pitchFamily="34" charset="0"/>
              </a:rPr>
              <a:t>RBD</a:t>
            </a:r>
            <a:endParaRPr kumimoji="1" lang="ja-JP" altLang="en-US" dirty="0">
              <a:solidFill>
                <a:schemeClr val="tx1"/>
              </a:solidFill>
              <a:latin typeface="Verdana Pro Cond Semibold" panose="020B0706030504040204" pitchFamily="34" charset="0"/>
            </a:endParaRPr>
          </a:p>
        </p:txBody>
      </p:sp>
      <p:sp>
        <p:nvSpPr>
          <p:cNvPr id="14" name="四角形: 角を丸くする 13">
            <a:extLst>
              <a:ext uri="{FF2B5EF4-FFF2-40B4-BE49-F238E27FC236}">
                <a16:creationId xmlns:a16="http://schemas.microsoft.com/office/drawing/2014/main" id="{7C534F5A-14B3-412E-B6DC-DC54412A0910}"/>
              </a:ext>
            </a:extLst>
          </p:cNvPr>
          <p:cNvSpPr/>
          <p:nvPr/>
        </p:nvSpPr>
        <p:spPr>
          <a:xfrm>
            <a:off x="9668920" y="5145368"/>
            <a:ext cx="2458793" cy="715312"/>
          </a:xfrm>
          <a:prstGeom prst="roundRect">
            <a:avLst>
              <a:gd name="adj" fmla="val 3138"/>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0" i="0" dirty="0">
                <a:solidFill>
                  <a:srgbClr val="333333"/>
                </a:solidFill>
                <a:effectLst/>
                <a:latin typeface="Verdana Pro Cond Semibold" panose="020B0706030504040204" pitchFamily="34" charset="0"/>
              </a:rPr>
              <a:t>Angiotensin-converting enzyme 2</a:t>
            </a:r>
            <a:endParaRPr kumimoji="1" lang="ja-JP" altLang="en-US" dirty="0">
              <a:latin typeface="Verdana Pro Cond Semibold" panose="020B0706030504040204" pitchFamily="34" charset="0"/>
            </a:endParaRPr>
          </a:p>
        </p:txBody>
      </p:sp>
      <p:sp>
        <p:nvSpPr>
          <p:cNvPr id="15" name="四角形: 角を丸くする 14">
            <a:extLst>
              <a:ext uri="{FF2B5EF4-FFF2-40B4-BE49-F238E27FC236}">
                <a16:creationId xmlns:a16="http://schemas.microsoft.com/office/drawing/2014/main" id="{A847815F-7F68-4239-AE82-B58CA95CA689}"/>
              </a:ext>
            </a:extLst>
          </p:cNvPr>
          <p:cNvSpPr/>
          <p:nvPr/>
        </p:nvSpPr>
        <p:spPr>
          <a:xfrm>
            <a:off x="9668920" y="6004734"/>
            <a:ext cx="2037413" cy="498912"/>
          </a:xfrm>
          <a:prstGeom prst="roundRect">
            <a:avLst>
              <a:gd name="adj" fmla="val 53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b="0" i="0" dirty="0">
                <a:solidFill>
                  <a:schemeClr val="tx1"/>
                </a:solidFill>
                <a:effectLst/>
                <a:latin typeface="Verdana Pro Cond Semibold" panose="020B0706030504040204" pitchFamily="34" charset="0"/>
              </a:rPr>
              <a:t>6LZG </a:t>
            </a:r>
            <a:r>
              <a:rPr kumimoji="1" lang="en-US" altLang="ja-JP" sz="1400" dirty="0">
                <a:solidFill>
                  <a:schemeClr val="tx1"/>
                </a:solidFill>
                <a:latin typeface="Verdana Pro Cond Semibold" panose="020B0706030504040204" pitchFamily="34" charset="0"/>
              </a:rPr>
              <a:t>from PDB</a:t>
            </a:r>
            <a:endParaRPr kumimoji="1" lang="ja-JP" altLang="en-US" sz="1400" dirty="0">
              <a:solidFill>
                <a:schemeClr val="tx1"/>
              </a:solidFill>
              <a:latin typeface="Verdana Pro Cond Semibold" panose="020B0706030504040204" pitchFamily="34" charset="0"/>
            </a:endParaRPr>
          </a:p>
        </p:txBody>
      </p:sp>
      <p:sp>
        <p:nvSpPr>
          <p:cNvPr id="16" name="四角形: 角を丸くする 15">
            <a:extLst>
              <a:ext uri="{FF2B5EF4-FFF2-40B4-BE49-F238E27FC236}">
                <a16:creationId xmlns:a16="http://schemas.microsoft.com/office/drawing/2014/main" id="{C344AB80-763A-483F-98C6-FEBDF7AE3DF8}"/>
              </a:ext>
            </a:extLst>
          </p:cNvPr>
          <p:cNvSpPr/>
          <p:nvPr/>
        </p:nvSpPr>
        <p:spPr>
          <a:xfrm>
            <a:off x="1548740" y="5558710"/>
            <a:ext cx="1738718" cy="603939"/>
          </a:xfrm>
          <a:prstGeom prst="roundRect">
            <a:avLst>
              <a:gd name="adj" fmla="val 0"/>
            </a:avLst>
          </a:prstGeom>
          <a:solidFill>
            <a:srgbClr val="7030A0">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latin typeface="Verdana Pro Cond Semibold" panose="020B0706030504040204" pitchFamily="34" charset="0"/>
                <a:ea typeface="源ノ角ゴシック JP Heavy" panose="020B0A00000000000000" pitchFamily="34" charset="-128"/>
              </a:rPr>
              <a:t>α helix  </a:t>
            </a:r>
          </a:p>
        </p:txBody>
      </p:sp>
      <p:sp>
        <p:nvSpPr>
          <p:cNvPr id="17" name="四角形: 角を丸くする 16">
            <a:extLst>
              <a:ext uri="{FF2B5EF4-FFF2-40B4-BE49-F238E27FC236}">
                <a16:creationId xmlns:a16="http://schemas.microsoft.com/office/drawing/2014/main" id="{37BF31E2-38C4-4F13-8E02-FB24F44AB098}"/>
              </a:ext>
            </a:extLst>
          </p:cNvPr>
          <p:cNvSpPr/>
          <p:nvPr/>
        </p:nvSpPr>
        <p:spPr>
          <a:xfrm>
            <a:off x="3398883" y="6004734"/>
            <a:ext cx="2037413" cy="498912"/>
          </a:xfrm>
          <a:prstGeom prst="roundRect">
            <a:avLst>
              <a:gd name="adj" fmla="val 53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Verdana Pro Cond Semibold" panose="020B0706030504040204" pitchFamily="34" charset="0"/>
              </a:rPr>
              <a:t>1AL1 from PDB</a:t>
            </a:r>
            <a:endParaRPr kumimoji="1" lang="ja-JP" altLang="en-US" sz="1400" dirty="0">
              <a:solidFill>
                <a:schemeClr val="tx1"/>
              </a:solidFill>
              <a:latin typeface="Verdana Pro Cond Semibold" panose="020B0706030504040204" pitchFamily="34" charset="0"/>
            </a:endParaRPr>
          </a:p>
        </p:txBody>
      </p:sp>
    </p:spTree>
    <p:extLst>
      <p:ext uri="{BB962C8B-B14F-4D97-AF65-F5344CB8AC3E}">
        <p14:creationId xmlns:p14="http://schemas.microsoft.com/office/powerpoint/2010/main" val="2739840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四角形: 角を丸くする 19">
            <a:extLst>
              <a:ext uri="{FF2B5EF4-FFF2-40B4-BE49-F238E27FC236}">
                <a16:creationId xmlns:a16="http://schemas.microsoft.com/office/drawing/2014/main" id="{A9BE48F1-BBA7-44B3-AB83-88895EF49F6D}"/>
              </a:ext>
            </a:extLst>
          </p:cNvPr>
          <p:cNvSpPr/>
          <p:nvPr/>
        </p:nvSpPr>
        <p:spPr>
          <a:xfrm>
            <a:off x="0" y="1194078"/>
            <a:ext cx="2210881" cy="4902379"/>
          </a:xfrm>
          <a:prstGeom prst="roundRect">
            <a:avLst>
              <a:gd name="adj" fmla="val 0"/>
            </a:avLst>
          </a:prstGeom>
          <a:solidFill>
            <a:schemeClr val="accent1">
              <a:lumMod val="20000"/>
              <a:lumOff val="8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スライド番号プレースホルダー 2">
            <a:extLst>
              <a:ext uri="{FF2B5EF4-FFF2-40B4-BE49-F238E27FC236}">
                <a16:creationId xmlns:a16="http://schemas.microsoft.com/office/drawing/2014/main" id="{4FDA8F74-EB7E-42B3-954C-2844DFA3F459}"/>
              </a:ext>
            </a:extLst>
          </p:cNvPr>
          <p:cNvSpPr>
            <a:spLocks noGrp="1"/>
          </p:cNvSpPr>
          <p:nvPr>
            <p:ph type="sldNum" sz="quarter" idx="12"/>
          </p:nvPr>
        </p:nvSpPr>
        <p:spPr/>
        <p:txBody>
          <a:bodyPr/>
          <a:lstStyle/>
          <a:p>
            <a:fld id="{61879640-5F62-4E0A-A9C8-B40503558107}" type="slidenum">
              <a:rPr kumimoji="1" lang="ja-JP" altLang="en-US" smtClean="0"/>
              <a:t>5</a:t>
            </a:fld>
            <a:endParaRPr kumimoji="1" lang="ja-JP" altLang="en-US"/>
          </a:p>
        </p:txBody>
      </p:sp>
      <p:sp>
        <p:nvSpPr>
          <p:cNvPr id="5" name="四角形: 角を丸くする 4">
            <a:extLst>
              <a:ext uri="{FF2B5EF4-FFF2-40B4-BE49-F238E27FC236}">
                <a16:creationId xmlns:a16="http://schemas.microsoft.com/office/drawing/2014/main" id="{E38D06F4-24E5-426D-8EA1-5692F0A45293}"/>
              </a:ext>
            </a:extLst>
          </p:cNvPr>
          <p:cNvSpPr/>
          <p:nvPr/>
        </p:nvSpPr>
        <p:spPr>
          <a:xfrm>
            <a:off x="251934" y="1734438"/>
            <a:ext cx="1612618" cy="1142385"/>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latin typeface="源ノ角ゴシック JP Medium" panose="020B0600000000000000" pitchFamily="34" charset="-128"/>
                <a:ea typeface="源ノ角ゴシック JP Medium" panose="020B0600000000000000" pitchFamily="34" charset="-128"/>
              </a:rPr>
              <a:t>X</a:t>
            </a:r>
            <a:r>
              <a:rPr lang="ja-JP" altLang="en-US" sz="1400" dirty="0">
                <a:latin typeface="源ノ角ゴシック JP Medium" panose="020B0600000000000000" pitchFamily="34" charset="-128"/>
                <a:ea typeface="源ノ角ゴシック JP Medium" panose="020B0600000000000000" pitchFamily="34" charset="-128"/>
              </a:rPr>
              <a:t>線結晶構造解析</a:t>
            </a:r>
            <a:endParaRPr kumimoji="1" lang="ja-JP" altLang="en-US" sz="1400" dirty="0">
              <a:latin typeface="源ノ角ゴシック JP Medium" panose="020B0600000000000000" pitchFamily="34" charset="-128"/>
              <a:ea typeface="源ノ角ゴシック JP Medium" panose="020B0600000000000000" pitchFamily="34" charset="-128"/>
            </a:endParaRPr>
          </a:p>
        </p:txBody>
      </p:sp>
      <p:sp>
        <p:nvSpPr>
          <p:cNvPr id="6" name="四角形: 角を丸くする 5">
            <a:extLst>
              <a:ext uri="{FF2B5EF4-FFF2-40B4-BE49-F238E27FC236}">
                <a16:creationId xmlns:a16="http://schemas.microsoft.com/office/drawing/2014/main" id="{630F0B52-EFD2-4F34-9001-8FC2729B2B3B}"/>
              </a:ext>
            </a:extLst>
          </p:cNvPr>
          <p:cNvSpPr/>
          <p:nvPr/>
        </p:nvSpPr>
        <p:spPr>
          <a:xfrm>
            <a:off x="5557149" y="2598455"/>
            <a:ext cx="2258384" cy="1325552"/>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源ノ角ゴシック JP Medium" panose="020B0600000000000000" pitchFamily="34" charset="-128"/>
                <a:ea typeface="源ノ角ゴシック JP Medium" panose="020B0600000000000000" pitchFamily="34" charset="-128"/>
              </a:rPr>
              <a:t>MD Simulation</a:t>
            </a:r>
            <a:endParaRPr kumimoji="1" lang="ja-JP" altLang="en-US" dirty="0">
              <a:latin typeface="源ノ角ゴシック JP Medium" panose="020B0600000000000000" pitchFamily="34" charset="-128"/>
              <a:ea typeface="源ノ角ゴシック JP Medium" panose="020B0600000000000000" pitchFamily="34" charset="-128"/>
            </a:endParaRPr>
          </a:p>
        </p:txBody>
      </p:sp>
      <p:grpSp>
        <p:nvGrpSpPr>
          <p:cNvPr id="7" name="グループ化 6">
            <a:extLst>
              <a:ext uri="{FF2B5EF4-FFF2-40B4-BE49-F238E27FC236}">
                <a16:creationId xmlns:a16="http://schemas.microsoft.com/office/drawing/2014/main" id="{5917BCE6-5E22-4EAD-992A-C9FB63FF09C5}"/>
              </a:ext>
            </a:extLst>
          </p:cNvPr>
          <p:cNvGrpSpPr/>
          <p:nvPr/>
        </p:nvGrpSpPr>
        <p:grpSpPr>
          <a:xfrm rot="18866901">
            <a:off x="2224063" y="2331847"/>
            <a:ext cx="209620" cy="793630"/>
            <a:chOff x="2070338" y="2594395"/>
            <a:chExt cx="560717" cy="998509"/>
          </a:xfrm>
        </p:grpSpPr>
        <p:sp>
          <p:nvSpPr>
            <p:cNvPr id="8" name="正方形/長方形 7">
              <a:extLst>
                <a:ext uri="{FF2B5EF4-FFF2-40B4-BE49-F238E27FC236}">
                  <a16:creationId xmlns:a16="http://schemas.microsoft.com/office/drawing/2014/main" id="{AE742CE8-8B20-4E0B-A249-F95F28D5A468}"/>
                </a:ext>
              </a:extLst>
            </p:cNvPr>
            <p:cNvSpPr/>
            <p:nvPr/>
          </p:nvSpPr>
          <p:spPr>
            <a:xfrm>
              <a:off x="2238554" y="2594395"/>
              <a:ext cx="224287" cy="71167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sp>
          <p:nvSpPr>
            <p:cNvPr id="9" name="二等辺三角形 8">
              <a:extLst>
                <a:ext uri="{FF2B5EF4-FFF2-40B4-BE49-F238E27FC236}">
                  <a16:creationId xmlns:a16="http://schemas.microsoft.com/office/drawing/2014/main" id="{2A9395A3-84B4-4B7E-9DE2-A9767AF954A5}"/>
                </a:ext>
              </a:extLst>
            </p:cNvPr>
            <p:cNvSpPr/>
            <p:nvPr/>
          </p:nvSpPr>
          <p:spPr>
            <a:xfrm rot="10800000">
              <a:off x="2070338" y="3144332"/>
              <a:ext cx="560717" cy="448572"/>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grpSp>
      <p:sp>
        <p:nvSpPr>
          <p:cNvPr id="10" name="四角形: 角を丸くする 9">
            <a:extLst>
              <a:ext uri="{FF2B5EF4-FFF2-40B4-BE49-F238E27FC236}">
                <a16:creationId xmlns:a16="http://schemas.microsoft.com/office/drawing/2014/main" id="{E30DFDE9-8B4A-434D-8CEF-FB93BAB10BF4}"/>
              </a:ext>
            </a:extLst>
          </p:cNvPr>
          <p:cNvSpPr/>
          <p:nvPr/>
        </p:nvSpPr>
        <p:spPr>
          <a:xfrm>
            <a:off x="284187" y="3269301"/>
            <a:ext cx="1379705" cy="1026098"/>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latin typeface="源ノ角ゴシック JP Medium" panose="020B0600000000000000" pitchFamily="34" charset="-128"/>
                <a:ea typeface="源ノ角ゴシック JP Medium" panose="020B0600000000000000" pitchFamily="34" charset="-128"/>
              </a:rPr>
              <a:t>NMR</a:t>
            </a:r>
            <a:r>
              <a:rPr kumimoji="1" lang="ja-JP" altLang="en-US" sz="1400" dirty="0">
                <a:latin typeface="源ノ角ゴシック JP Medium" panose="020B0600000000000000" pitchFamily="34" charset="-128"/>
                <a:ea typeface="源ノ角ゴシック JP Medium" panose="020B0600000000000000" pitchFamily="34" charset="-128"/>
              </a:rPr>
              <a:t>構造解析</a:t>
            </a:r>
          </a:p>
        </p:txBody>
      </p:sp>
      <p:sp>
        <p:nvSpPr>
          <p:cNvPr id="11" name="四角形: 角を丸くする 10">
            <a:extLst>
              <a:ext uri="{FF2B5EF4-FFF2-40B4-BE49-F238E27FC236}">
                <a16:creationId xmlns:a16="http://schemas.microsoft.com/office/drawing/2014/main" id="{34032FC0-7273-473F-AE2A-57A2B720050B}"/>
              </a:ext>
            </a:extLst>
          </p:cNvPr>
          <p:cNvSpPr/>
          <p:nvPr/>
        </p:nvSpPr>
        <p:spPr>
          <a:xfrm>
            <a:off x="546593" y="4707338"/>
            <a:ext cx="1077780" cy="914793"/>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latin typeface="源ノ角ゴシック JP Medium" panose="020B0600000000000000" pitchFamily="34" charset="-128"/>
                <a:ea typeface="源ノ角ゴシック JP Medium" panose="020B0600000000000000" pitchFamily="34" charset="-128"/>
              </a:rPr>
              <a:t>電子顕微鏡</a:t>
            </a:r>
            <a:endParaRPr kumimoji="1" lang="ja-JP" altLang="en-US" sz="1400" dirty="0">
              <a:latin typeface="源ノ角ゴシック JP Medium" panose="020B0600000000000000" pitchFamily="34" charset="-128"/>
              <a:ea typeface="源ノ角ゴシック JP Medium" panose="020B0600000000000000" pitchFamily="34" charset="-128"/>
            </a:endParaRPr>
          </a:p>
        </p:txBody>
      </p:sp>
      <p:sp>
        <p:nvSpPr>
          <p:cNvPr id="12" name="四角形: 角を丸くする 11">
            <a:extLst>
              <a:ext uri="{FF2B5EF4-FFF2-40B4-BE49-F238E27FC236}">
                <a16:creationId xmlns:a16="http://schemas.microsoft.com/office/drawing/2014/main" id="{971F969C-A58F-41E4-82C6-D210014AAD42}"/>
              </a:ext>
            </a:extLst>
          </p:cNvPr>
          <p:cNvSpPr/>
          <p:nvPr/>
        </p:nvSpPr>
        <p:spPr>
          <a:xfrm>
            <a:off x="2824174" y="2598455"/>
            <a:ext cx="1673525" cy="1325552"/>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latin typeface="源ノ角ゴシック JP Medium" panose="020B0600000000000000" pitchFamily="34" charset="-128"/>
                <a:ea typeface="源ノ角ゴシック JP Medium" panose="020B0600000000000000" pitchFamily="34" charset="-128"/>
              </a:rPr>
              <a:t>構造決定</a:t>
            </a:r>
            <a:endParaRPr lang="en-US" altLang="ja-JP" dirty="0">
              <a:latin typeface="源ノ角ゴシック JP Medium" panose="020B0600000000000000" pitchFamily="34" charset="-128"/>
              <a:ea typeface="源ノ角ゴシック JP Medium" panose="020B0600000000000000" pitchFamily="34" charset="-128"/>
            </a:endParaRPr>
          </a:p>
        </p:txBody>
      </p:sp>
      <p:sp>
        <p:nvSpPr>
          <p:cNvPr id="13" name="四角形: 角を丸くする 12">
            <a:extLst>
              <a:ext uri="{FF2B5EF4-FFF2-40B4-BE49-F238E27FC236}">
                <a16:creationId xmlns:a16="http://schemas.microsoft.com/office/drawing/2014/main" id="{B92FBC61-4BEE-4D87-BA06-E3363E7D8147}"/>
              </a:ext>
            </a:extLst>
          </p:cNvPr>
          <p:cNvSpPr/>
          <p:nvPr/>
        </p:nvSpPr>
        <p:spPr>
          <a:xfrm>
            <a:off x="474453" y="-8626"/>
            <a:ext cx="4347713" cy="681486"/>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2000" dirty="0">
                <a:latin typeface="源ノ角ゴシック JP Heavy" panose="020B0A00000000000000" pitchFamily="34" charset="-128"/>
                <a:ea typeface="源ノ角ゴシック JP Heavy" panose="020B0A00000000000000" pitchFamily="34" charset="-128"/>
              </a:rPr>
              <a:t>生体高分子の分析の流れ</a:t>
            </a:r>
          </a:p>
        </p:txBody>
      </p:sp>
      <p:grpSp>
        <p:nvGrpSpPr>
          <p:cNvPr id="14" name="グループ化 13">
            <a:extLst>
              <a:ext uri="{FF2B5EF4-FFF2-40B4-BE49-F238E27FC236}">
                <a16:creationId xmlns:a16="http://schemas.microsoft.com/office/drawing/2014/main" id="{DB04263E-611A-4854-A9D8-FBB25B9AE74B}"/>
              </a:ext>
            </a:extLst>
          </p:cNvPr>
          <p:cNvGrpSpPr/>
          <p:nvPr/>
        </p:nvGrpSpPr>
        <p:grpSpPr>
          <a:xfrm rot="15049841">
            <a:off x="2196539" y="3260766"/>
            <a:ext cx="209620" cy="793630"/>
            <a:chOff x="2070338" y="2594395"/>
            <a:chExt cx="560717" cy="998509"/>
          </a:xfrm>
        </p:grpSpPr>
        <p:sp>
          <p:nvSpPr>
            <p:cNvPr id="15" name="正方形/長方形 14">
              <a:extLst>
                <a:ext uri="{FF2B5EF4-FFF2-40B4-BE49-F238E27FC236}">
                  <a16:creationId xmlns:a16="http://schemas.microsoft.com/office/drawing/2014/main" id="{0847546E-4CEE-4905-86B7-8B87A24A6C21}"/>
                </a:ext>
              </a:extLst>
            </p:cNvPr>
            <p:cNvSpPr/>
            <p:nvPr/>
          </p:nvSpPr>
          <p:spPr>
            <a:xfrm>
              <a:off x="2238554" y="2594395"/>
              <a:ext cx="224287" cy="71167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sp>
          <p:nvSpPr>
            <p:cNvPr id="16" name="二等辺三角形 15">
              <a:extLst>
                <a:ext uri="{FF2B5EF4-FFF2-40B4-BE49-F238E27FC236}">
                  <a16:creationId xmlns:a16="http://schemas.microsoft.com/office/drawing/2014/main" id="{95C17500-716C-42FE-AED5-F4A27DCC3E6E}"/>
                </a:ext>
              </a:extLst>
            </p:cNvPr>
            <p:cNvSpPr/>
            <p:nvPr/>
          </p:nvSpPr>
          <p:spPr>
            <a:xfrm rot="10800000">
              <a:off x="2070338" y="3144332"/>
              <a:ext cx="560717" cy="448572"/>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grpSp>
      <p:pic>
        <p:nvPicPr>
          <p:cNvPr id="22" name="図 21" descr="タイムライン&#10;&#10;自動的に生成された説明">
            <a:extLst>
              <a:ext uri="{FF2B5EF4-FFF2-40B4-BE49-F238E27FC236}">
                <a16:creationId xmlns:a16="http://schemas.microsoft.com/office/drawing/2014/main" id="{A7C1D247-D035-472D-AB19-AC28E4AB27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5128" y="4174713"/>
            <a:ext cx="3919276" cy="2371162"/>
          </a:xfrm>
          <a:prstGeom prst="rect">
            <a:avLst/>
          </a:prstGeom>
        </p:spPr>
      </p:pic>
      <p:grpSp>
        <p:nvGrpSpPr>
          <p:cNvPr id="17" name="グループ化 16">
            <a:extLst>
              <a:ext uri="{FF2B5EF4-FFF2-40B4-BE49-F238E27FC236}">
                <a16:creationId xmlns:a16="http://schemas.microsoft.com/office/drawing/2014/main" id="{CFC85EDD-E020-41AE-8E9E-C7635B57B8C2}"/>
              </a:ext>
            </a:extLst>
          </p:cNvPr>
          <p:cNvGrpSpPr/>
          <p:nvPr/>
        </p:nvGrpSpPr>
        <p:grpSpPr>
          <a:xfrm rot="13814330">
            <a:off x="2114680" y="3932098"/>
            <a:ext cx="166391" cy="993943"/>
            <a:chOff x="2144509" y="2594395"/>
            <a:chExt cx="486547" cy="998508"/>
          </a:xfrm>
        </p:grpSpPr>
        <p:sp>
          <p:nvSpPr>
            <p:cNvPr id="18" name="正方形/長方形 17">
              <a:extLst>
                <a:ext uri="{FF2B5EF4-FFF2-40B4-BE49-F238E27FC236}">
                  <a16:creationId xmlns:a16="http://schemas.microsoft.com/office/drawing/2014/main" id="{911E986D-65B9-411E-AD12-EF409EF95FDB}"/>
                </a:ext>
              </a:extLst>
            </p:cNvPr>
            <p:cNvSpPr/>
            <p:nvPr/>
          </p:nvSpPr>
          <p:spPr>
            <a:xfrm>
              <a:off x="2238554" y="2594395"/>
              <a:ext cx="224287" cy="71167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源ノ角ゴシック JP Medium" panose="020B0600000000000000" pitchFamily="34" charset="-128"/>
                <a:ea typeface="源ノ角ゴシック JP Medium" panose="020B0600000000000000" pitchFamily="34" charset="-128"/>
              </a:endParaRPr>
            </a:p>
          </p:txBody>
        </p:sp>
        <p:sp>
          <p:nvSpPr>
            <p:cNvPr id="19" name="二等辺三角形 18">
              <a:extLst>
                <a:ext uri="{FF2B5EF4-FFF2-40B4-BE49-F238E27FC236}">
                  <a16:creationId xmlns:a16="http://schemas.microsoft.com/office/drawing/2014/main" id="{79772109-B73D-4698-A4FD-7BB32D3605A2}"/>
                </a:ext>
              </a:extLst>
            </p:cNvPr>
            <p:cNvSpPr/>
            <p:nvPr/>
          </p:nvSpPr>
          <p:spPr>
            <a:xfrm rot="10800000">
              <a:off x="2144509" y="3253428"/>
              <a:ext cx="486547" cy="339475"/>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源ノ角ゴシック JP Medium" panose="020B0600000000000000" pitchFamily="34" charset="-128"/>
                <a:ea typeface="源ノ角ゴシック JP Medium" panose="020B0600000000000000" pitchFamily="34" charset="-128"/>
              </a:endParaRPr>
            </a:p>
          </p:txBody>
        </p:sp>
      </p:grpSp>
      <p:grpSp>
        <p:nvGrpSpPr>
          <p:cNvPr id="23" name="グループ化 22">
            <a:extLst>
              <a:ext uri="{FF2B5EF4-FFF2-40B4-BE49-F238E27FC236}">
                <a16:creationId xmlns:a16="http://schemas.microsoft.com/office/drawing/2014/main" id="{5091C33F-92B1-4349-97A1-9F1E0263D6C0}"/>
              </a:ext>
            </a:extLst>
          </p:cNvPr>
          <p:cNvGrpSpPr/>
          <p:nvPr/>
        </p:nvGrpSpPr>
        <p:grpSpPr>
          <a:xfrm rot="16200000">
            <a:off x="4799877" y="2872486"/>
            <a:ext cx="463694" cy="793630"/>
            <a:chOff x="2070338" y="2594395"/>
            <a:chExt cx="560717" cy="998509"/>
          </a:xfrm>
        </p:grpSpPr>
        <p:sp>
          <p:nvSpPr>
            <p:cNvPr id="24" name="正方形/長方形 23">
              <a:extLst>
                <a:ext uri="{FF2B5EF4-FFF2-40B4-BE49-F238E27FC236}">
                  <a16:creationId xmlns:a16="http://schemas.microsoft.com/office/drawing/2014/main" id="{BE326F81-34BD-4911-9CEA-B71A00D9901F}"/>
                </a:ext>
              </a:extLst>
            </p:cNvPr>
            <p:cNvSpPr/>
            <p:nvPr/>
          </p:nvSpPr>
          <p:spPr>
            <a:xfrm>
              <a:off x="2238554" y="2594395"/>
              <a:ext cx="224287" cy="71167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sp>
          <p:nvSpPr>
            <p:cNvPr id="25" name="二等辺三角形 24">
              <a:extLst>
                <a:ext uri="{FF2B5EF4-FFF2-40B4-BE49-F238E27FC236}">
                  <a16:creationId xmlns:a16="http://schemas.microsoft.com/office/drawing/2014/main" id="{E550927A-4358-4F48-8867-6FDEF5949685}"/>
                </a:ext>
              </a:extLst>
            </p:cNvPr>
            <p:cNvSpPr/>
            <p:nvPr/>
          </p:nvSpPr>
          <p:spPr>
            <a:xfrm rot="10800000">
              <a:off x="2070338" y="3144332"/>
              <a:ext cx="560717" cy="448572"/>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源ノ角ゴシック JP Medium" panose="020B0600000000000000" pitchFamily="34" charset="-128"/>
                <a:ea typeface="源ノ角ゴシック JP Medium" panose="020B0600000000000000" pitchFamily="34" charset="-128"/>
              </a:endParaRPr>
            </a:p>
          </p:txBody>
        </p:sp>
      </p:grpSp>
      <p:grpSp>
        <p:nvGrpSpPr>
          <p:cNvPr id="26" name="グループ化 25">
            <a:extLst>
              <a:ext uri="{FF2B5EF4-FFF2-40B4-BE49-F238E27FC236}">
                <a16:creationId xmlns:a16="http://schemas.microsoft.com/office/drawing/2014/main" id="{2247BB20-1E9F-45AC-86D7-03ACC6359A16}"/>
              </a:ext>
            </a:extLst>
          </p:cNvPr>
          <p:cNvGrpSpPr/>
          <p:nvPr/>
        </p:nvGrpSpPr>
        <p:grpSpPr>
          <a:xfrm rot="16200000">
            <a:off x="8109111" y="2874749"/>
            <a:ext cx="463694" cy="793630"/>
            <a:chOff x="2070338" y="2594395"/>
            <a:chExt cx="560717" cy="998509"/>
          </a:xfrm>
        </p:grpSpPr>
        <p:sp>
          <p:nvSpPr>
            <p:cNvPr id="27" name="正方形/長方形 26">
              <a:extLst>
                <a:ext uri="{FF2B5EF4-FFF2-40B4-BE49-F238E27FC236}">
                  <a16:creationId xmlns:a16="http://schemas.microsoft.com/office/drawing/2014/main" id="{006083F2-D02B-42AF-B26C-386EEC68768A}"/>
                </a:ext>
              </a:extLst>
            </p:cNvPr>
            <p:cNvSpPr/>
            <p:nvPr/>
          </p:nvSpPr>
          <p:spPr>
            <a:xfrm>
              <a:off x="2238554" y="2594395"/>
              <a:ext cx="224287" cy="71167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源ノ角ゴシック JP Medium" panose="020B0600000000000000" pitchFamily="34" charset="-128"/>
                <a:ea typeface="源ノ角ゴシック JP Medium" panose="020B0600000000000000" pitchFamily="34" charset="-128"/>
              </a:endParaRPr>
            </a:p>
          </p:txBody>
        </p:sp>
        <p:sp>
          <p:nvSpPr>
            <p:cNvPr id="28" name="二等辺三角形 27">
              <a:extLst>
                <a:ext uri="{FF2B5EF4-FFF2-40B4-BE49-F238E27FC236}">
                  <a16:creationId xmlns:a16="http://schemas.microsoft.com/office/drawing/2014/main" id="{27FC54AF-3318-436B-B4CE-97F37275C6A2}"/>
                </a:ext>
              </a:extLst>
            </p:cNvPr>
            <p:cNvSpPr/>
            <p:nvPr/>
          </p:nvSpPr>
          <p:spPr>
            <a:xfrm rot="10800000">
              <a:off x="2070338" y="3144332"/>
              <a:ext cx="560717" cy="448572"/>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源ノ角ゴシック JP Medium" panose="020B0600000000000000" pitchFamily="34" charset="-128"/>
                <a:ea typeface="源ノ角ゴシック JP Medium" panose="020B0600000000000000" pitchFamily="34" charset="-128"/>
              </a:endParaRPr>
            </a:p>
          </p:txBody>
        </p:sp>
      </p:grpSp>
      <p:sp>
        <p:nvSpPr>
          <p:cNvPr id="29" name="四角形: 角を丸くする 28">
            <a:extLst>
              <a:ext uri="{FF2B5EF4-FFF2-40B4-BE49-F238E27FC236}">
                <a16:creationId xmlns:a16="http://schemas.microsoft.com/office/drawing/2014/main" id="{79655851-D413-4B8B-81D0-292BE6C5F9C4}"/>
              </a:ext>
            </a:extLst>
          </p:cNvPr>
          <p:cNvSpPr/>
          <p:nvPr/>
        </p:nvSpPr>
        <p:spPr>
          <a:xfrm>
            <a:off x="8843191" y="2598455"/>
            <a:ext cx="2258384" cy="1325552"/>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源ノ角ゴシック JP Medium" panose="020B0600000000000000" pitchFamily="34" charset="-128"/>
                <a:ea typeface="源ノ角ゴシック JP Medium" panose="020B0600000000000000" pitchFamily="34" charset="-128"/>
              </a:rPr>
              <a:t>MD Analysis</a:t>
            </a:r>
            <a:endParaRPr kumimoji="1" lang="ja-JP" altLang="en-US" dirty="0">
              <a:latin typeface="源ノ角ゴシック JP Medium" panose="020B0600000000000000" pitchFamily="34" charset="-128"/>
              <a:ea typeface="源ノ角ゴシック JP Medium" panose="020B0600000000000000" pitchFamily="34" charset="-128"/>
            </a:endParaRPr>
          </a:p>
        </p:txBody>
      </p:sp>
      <p:pic>
        <p:nvPicPr>
          <p:cNvPr id="32" name="Amber_from_making_it_rain.ipynb - Colaboratory - Google Chrome 2021-12-07 20-02-14">
            <a:hlinkClick r:id="" action="ppaction://media"/>
            <a:extLst>
              <a:ext uri="{FF2B5EF4-FFF2-40B4-BE49-F238E27FC236}">
                <a16:creationId xmlns:a16="http://schemas.microsoft.com/office/drawing/2014/main" id="{26798A4C-F7BA-4D32-9922-B7AB200A403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40405" t="37891" r="34407" b="11904"/>
          <a:stretch/>
        </p:blipFill>
        <p:spPr>
          <a:xfrm>
            <a:off x="6674124" y="4047257"/>
            <a:ext cx="2148396" cy="2408934"/>
          </a:xfrm>
          <a:prstGeom prst="rect">
            <a:avLst/>
          </a:prstGeom>
          <a:ln w="19050">
            <a:solidFill>
              <a:schemeClr val="bg1">
                <a:lumMod val="85000"/>
              </a:schemeClr>
            </a:solidFill>
          </a:ln>
        </p:spPr>
      </p:pic>
      <p:sp>
        <p:nvSpPr>
          <p:cNvPr id="34" name="四角形: 角を丸くする 33">
            <a:extLst>
              <a:ext uri="{FF2B5EF4-FFF2-40B4-BE49-F238E27FC236}">
                <a16:creationId xmlns:a16="http://schemas.microsoft.com/office/drawing/2014/main" id="{03F71417-5C53-41C8-ABC3-DDC66C0BBB22}"/>
              </a:ext>
            </a:extLst>
          </p:cNvPr>
          <p:cNvSpPr/>
          <p:nvPr/>
        </p:nvSpPr>
        <p:spPr>
          <a:xfrm>
            <a:off x="6242771" y="3552548"/>
            <a:ext cx="1894127" cy="633635"/>
          </a:xfrm>
          <a:prstGeom prst="roundRect">
            <a:avLst>
              <a:gd name="adj" fmla="val 0"/>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a:solidFill>
                  <a:schemeClr val="tx1"/>
                </a:solidFill>
                <a:latin typeface="源ノ角ゴシック JP Medium" panose="020B0600000000000000" pitchFamily="34" charset="-128"/>
                <a:ea typeface="源ノ角ゴシック JP Medium" panose="020B0600000000000000" pitchFamily="34" charset="-128"/>
              </a:rPr>
              <a:t>時系列データを得るためのシミュレーション</a:t>
            </a:r>
            <a:endParaRPr kumimoji="1" lang="ja-JP" altLang="en-US" sz="1200" dirty="0">
              <a:solidFill>
                <a:schemeClr val="tx1"/>
              </a:solidFill>
              <a:latin typeface="源ノ角ゴシック JP Medium" panose="020B0600000000000000" pitchFamily="34" charset="-128"/>
              <a:ea typeface="源ノ角ゴシック JP Medium" panose="020B0600000000000000" pitchFamily="34" charset="-128"/>
            </a:endParaRPr>
          </a:p>
        </p:txBody>
      </p:sp>
      <p:sp>
        <p:nvSpPr>
          <p:cNvPr id="35" name="四角形: 角を丸くする 34">
            <a:extLst>
              <a:ext uri="{FF2B5EF4-FFF2-40B4-BE49-F238E27FC236}">
                <a16:creationId xmlns:a16="http://schemas.microsoft.com/office/drawing/2014/main" id="{EDACE311-5A2F-4A2D-BDAD-57DD686CE254}"/>
              </a:ext>
            </a:extLst>
          </p:cNvPr>
          <p:cNvSpPr/>
          <p:nvPr/>
        </p:nvSpPr>
        <p:spPr>
          <a:xfrm>
            <a:off x="3257238" y="3645268"/>
            <a:ext cx="1723830" cy="500574"/>
          </a:xfrm>
          <a:prstGeom prst="roundRect">
            <a:avLst>
              <a:gd name="adj" fmla="val 0"/>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latin typeface="源ノ角ゴシック JP Medium" panose="020B0600000000000000" pitchFamily="34" charset="-128"/>
                <a:ea typeface="源ノ角ゴシック JP Medium" panose="020B0600000000000000" pitchFamily="34" charset="-128"/>
              </a:rPr>
              <a:t>PDB</a:t>
            </a:r>
            <a:r>
              <a:rPr lang="ja-JP" altLang="en-US" sz="1200" dirty="0">
                <a:solidFill>
                  <a:schemeClr val="tx1"/>
                </a:solidFill>
                <a:latin typeface="源ノ角ゴシック JP Medium" panose="020B0600000000000000" pitchFamily="34" charset="-128"/>
                <a:ea typeface="源ノ角ゴシック JP Medium" panose="020B0600000000000000" pitchFamily="34" charset="-128"/>
              </a:rPr>
              <a:t>などに蓄積される</a:t>
            </a:r>
            <a:endParaRPr kumimoji="1" lang="ja-JP" altLang="en-US" sz="1200" dirty="0">
              <a:solidFill>
                <a:schemeClr val="tx1"/>
              </a:solidFill>
              <a:latin typeface="源ノ角ゴシック JP Medium" panose="020B0600000000000000" pitchFamily="34" charset="-128"/>
              <a:ea typeface="源ノ角ゴシック JP Medium" panose="020B0600000000000000" pitchFamily="34" charset="-128"/>
            </a:endParaRPr>
          </a:p>
        </p:txBody>
      </p:sp>
      <p:sp>
        <p:nvSpPr>
          <p:cNvPr id="37" name="四角形: 角を丸くする 36">
            <a:extLst>
              <a:ext uri="{FF2B5EF4-FFF2-40B4-BE49-F238E27FC236}">
                <a16:creationId xmlns:a16="http://schemas.microsoft.com/office/drawing/2014/main" id="{18B014EA-97AD-4DF5-A43D-34F3ADF6B3F2}"/>
              </a:ext>
            </a:extLst>
          </p:cNvPr>
          <p:cNvSpPr/>
          <p:nvPr/>
        </p:nvSpPr>
        <p:spPr>
          <a:xfrm>
            <a:off x="9566174" y="3536659"/>
            <a:ext cx="2189296" cy="594091"/>
          </a:xfrm>
          <a:prstGeom prst="roundRect">
            <a:avLst>
              <a:gd name="adj" fmla="val 0"/>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源ノ角ゴシック JP Medium" panose="020B0600000000000000" pitchFamily="34" charset="-128"/>
                <a:ea typeface="源ノ角ゴシック JP Medium" panose="020B0600000000000000" pitchFamily="34" charset="-128"/>
              </a:rPr>
              <a:t>時系列データから様々な物理量を得て、性質を調べる</a:t>
            </a:r>
            <a:endParaRPr kumimoji="1" lang="en-US" altLang="ja-JP" sz="1200" dirty="0">
              <a:solidFill>
                <a:schemeClr val="tx1"/>
              </a:solidFill>
              <a:latin typeface="源ノ角ゴシック JP Medium" panose="020B0600000000000000" pitchFamily="34" charset="-128"/>
              <a:ea typeface="源ノ角ゴシック JP Medium" panose="020B0600000000000000" pitchFamily="34" charset="-128"/>
            </a:endParaRPr>
          </a:p>
        </p:txBody>
      </p:sp>
      <p:pic>
        <p:nvPicPr>
          <p:cNvPr id="39" name="図 38" descr="グラフ, 折れ線グラフ&#10;&#10;自動的に生成された説明">
            <a:extLst>
              <a:ext uri="{FF2B5EF4-FFF2-40B4-BE49-F238E27FC236}">
                <a16:creationId xmlns:a16="http://schemas.microsoft.com/office/drawing/2014/main" id="{EA2E6B29-91E3-4E18-AD3F-DD9F127F7E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3191" y="451828"/>
            <a:ext cx="2835385" cy="1857094"/>
          </a:xfrm>
          <a:prstGeom prst="rect">
            <a:avLst/>
          </a:prstGeom>
        </p:spPr>
      </p:pic>
      <p:pic>
        <p:nvPicPr>
          <p:cNvPr id="41" name="図 40" descr="グラフ, 折れ線グラフ&#10;&#10;自動的に生成された説明">
            <a:extLst>
              <a:ext uri="{FF2B5EF4-FFF2-40B4-BE49-F238E27FC236}">
                <a16:creationId xmlns:a16="http://schemas.microsoft.com/office/drawing/2014/main" id="{EBDE55E5-789B-46CA-8AD3-973DD0FF6C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29191" y="4555029"/>
            <a:ext cx="2281153" cy="1851143"/>
          </a:xfrm>
          <a:prstGeom prst="rect">
            <a:avLst/>
          </a:prstGeom>
        </p:spPr>
      </p:pic>
      <p:sp>
        <p:nvSpPr>
          <p:cNvPr id="42" name="四角形: 角を丸くする 41">
            <a:extLst>
              <a:ext uri="{FF2B5EF4-FFF2-40B4-BE49-F238E27FC236}">
                <a16:creationId xmlns:a16="http://schemas.microsoft.com/office/drawing/2014/main" id="{2C98FB59-25FF-4E61-90B4-1C27AE8FA87E}"/>
              </a:ext>
            </a:extLst>
          </p:cNvPr>
          <p:cNvSpPr/>
          <p:nvPr/>
        </p:nvSpPr>
        <p:spPr>
          <a:xfrm>
            <a:off x="2328860" y="6533572"/>
            <a:ext cx="4943746" cy="309293"/>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050" b="0" i="0" dirty="0">
                <a:solidFill>
                  <a:srgbClr val="333333"/>
                </a:solidFill>
                <a:effectLst/>
                <a:latin typeface="Helvetica Neue"/>
              </a:rPr>
              <a:t>Architecture of the SARS-CoV-2 genome and proteome from </a:t>
            </a:r>
            <a:r>
              <a:rPr lang="en-US" altLang="ja-JP" sz="1050" b="0" i="1" dirty="0">
                <a:solidFill>
                  <a:srgbClr val="333333"/>
                </a:solidFill>
                <a:effectLst/>
                <a:latin typeface="Helvetica Neue"/>
              </a:rPr>
              <a:t>Proteins: Structure, Function, and Bioinformatics</a:t>
            </a:r>
            <a:r>
              <a:rPr lang="en-US" altLang="ja-JP" sz="1050" b="0" i="0" dirty="0">
                <a:solidFill>
                  <a:srgbClr val="333333"/>
                </a:solidFill>
                <a:effectLst/>
                <a:latin typeface="Helvetica Neue"/>
              </a:rPr>
              <a:t> 2021; </a:t>
            </a:r>
            <a:r>
              <a:rPr lang="en-US" altLang="ja-JP" sz="1050" b="0" i="0" dirty="0" err="1">
                <a:solidFill>
                  <a:srgbClr val="333333"/>
                </a:solidFill>
                <a:effectLst/>
                <a:latin typeface="Helvetica Neue"/>
              </a:rPr>
              <a:t>doi</a:t>
            </a:r>
            <a:r>
              <a:rPr lang="en-US" altLang="ja-JP" sz="1050" b="0" i="0" dirty="0">
                <a:solidFill>
                  <a:srgbClr val="333333"/>
                </a:solidFill>
                <a:effectLst/>
                <a:latin typeface="Helvetica Neue"/>
              </a:rPr>
              <a:t>: </a:t>
            </a:r>
            <a:r>
              <a:rPr lang="en-US" altLang="ja-JP" sz="1050" b="0" i="0" u="none" strike="noStrike" dirty="0">
                <a:solidFill>
                  <a:srgbClr val="337AB7"/>
                </a:solidFill>
                <a:effectLst/>
                <a:latin typeface="Helvetica Neue"/>
                <a:hlinkClick r:id="rId8"/>
              </a:rPr>
              <a:t>10.1002/prot.26250</a:t>
            </a:r>
            <a:endParaRPr kumimoji="1" lang="ja-JP" altLang="en-US" sz="1050" dirty="0"/>
          </a:p>
        </p:txBody>
      </p:sp>
      <p:sp>
        <p:nvSpPr>
          <p:cNvPr id="43" name="四角形: 角を丸くする 42">
            <a:extLst>
              <a:ext uri="{FF2B5EF4-FFF2-40B4-BE49-F238E27FC236}">
                <a16:creationId xmlns:a16="http://schemas.microsoft.com/office/drawing/2014/main" id="{608597FF-BAD4-4620-80FD-FF38A630275C}"/>
              </a:ext>
            </a:extLst>
          </p:cNvPr>
          <p:cNvSpPr/>
          <p:nvPr/>
        </p:nvSpPr>
        <p:spPr>
          <a:xfrm>
            <a:off x="57552" y="5878708"/>
            <a:ext cx="1855218" cy="435498"/>
          </a:xfrm>
          <a:prstGeom prst="roundRect">
            <a:avLst>
              <a:gd name="adj" fmla="val 0"/>
            </a:avLst>
          </a:prstGeom>
          <a:solidFill>
            <a:srgbClr val="FEE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solidFill>
                  <a:schemeClr val="tx1">
                    <a:lumMod val="85000"/>
                    <a:lumOff val="15000"/>
                  </a:schemeClr>
                </a:solidFill>
                <a:latin typeface="源ノ角ゴシック JP Medium" panose="020B0600000000000000" pitchFamily="34" charset="-128"/>
                <a:ea typeface="源ノ角ゴシック JP Medium" panose="020B0600000000000000" pitchFamily="34" charset="-128"/>
              </a:rPr>
              <a:t>! </a:t>
            </a:r>
            <a:r>
              <a:rPr lang="ja-JP" altLang="en-US" sz="1100" dirty="0">
                <a:solidFill>
                  <a:schemeClr val="tx1">
                    <a:lumMod val="85000"/>
                    <a:lumOff val="15000"/>
                  </a:schemeClr>
                </a:solidFill>
                <a:latin typeface="源ノ角ゴシック JP Medium" panose="020B0600000000000000" pitchFamily="34" charset="-128"/>
                <a:ea typeface="源ノ角ゴシック JP Medium" panose="020B0600000000000000" pitchFamily="34" charset="-128"/>
              </a:rPr>
              <a:t>それぞれ</a:t>
            </a:r>
            <a:r>
              <a:rPr kumimoji="1" lang="en-US" altLang="ja-JP" sz="1200" b="1" dirty="0" err="1">
                <a:solidFill>
                  <a:schemeClr val="tx1">
                    <a:lumMod val="85000"/>
                    <a:lumOff val="15000"/>
                  </a:schemeClr>
                </a:solidFill>
                <a:latin typeface="Verdana Pro Cond Light" panose="020B0306030504040204" pitchFamily="34" charset="0"/>
                <a:ea typeface="源ノ角ゴシック JP Medium" panose="020B0600000000000000" pitchFamily="34" charset="-128"/>
              </a:rPr>
              <a:t>Pros&amp;Cons</a:t>
            </a:r>
            <a:r>
              <a:rPr kumimoji="1" lang="en-US" altLang="ja-JP" sz="1200" b="1" dirty="0">
                <a:solidFill>
                  <a:schemeClr val="tx1">
                    <a:lumMod val="85000"/>
                    <a:lumOff val="15000"/>
                  </a:schemeClr>
                </a:solidFill>
                <a:latin typeface="Verdana Pro Cond Light" panose="020B0306030504040204" pitchFamily="34" charset="0"/>
                <a:ea typeface="源ノ角ゴシック JP Medium" panose="020B0600000000000000" pitchFamily="34" charset="-128"/>
              </a:rPr>
              <a:t> </a:t>
            </a:r>
            <a:r>
              <a:rPr kumimoji="1" lang="ja-JP" altLang="en-US" sz="1100" dirty="0">
                <a:solidFill>
                  <a:schemeClr val="tx1">
                    <a:lumMod val="85000"/>
                    <a:lumOff val="15000"/>
                  </a:schemeClr>
                </a:solidFill>
                <a:latin typeface="源ノ角ゴシック JP Medium" panose="020B0600000000000000" pitchFamily="34" charset="-128"/>
                <a:ea typeface="源ノ角ゴシック JP Medium" panose="020B0600000000000000" pitchFamily="34" charset="-128"/>
              </a:rPr>
              <a:t>あり</a:t>
            </a:r>
            <a:endParaRPr kumimoji="1" lang="ja-JP" altLang="en-US" sz="1200" dirty="0">
              <a:solidFill>
                <a:schemeClr val="tx1">
                  <a:lumMod val="85000"/>
                  <a:lumOff val="15000"/>
                </a:schemeClr>
              </a:solidFill>
              <a:latin typeface="源ノ角ゴシック JP Medium" panose="020B0600000000000000" pitchFamily="34" charset="-128"/>
              <a:ea typeface="源ノ角ゴシック JP Medium" panose="020B0600000000000000" pitchFamily="34" charset="-128"/>
            </a:endParaRPr>
          </a:p>
        </p:txBody>
      </p:sp>
    </p:spTree>
    <p:extLst>
      <p:ext uri="{BB962C8B-B14F-4D97-AF65-F5344CB8AC3E}">
        <p14:creationId xmlns:p14="http://schemas.microsoft.com/office/powerpoint/2010/main" val="221058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20"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2"/>
                </p:tgtEl>
              </p:cMediaNode>
            </p:video>
            <p:seq concurrent="1" nextAc="seek">
              <p:cTn id="8" restart="whenNotActive" fill="hold" evtFilter="cancelBubble" nodeType="interactiveSeq">
                <p:stCondLst>
                  <p:cond evt="onClick" delay="0">
                    <p:tgtEl>
                      <p:spTgt spid="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
                                        </p:tgtEl>
                                      </p:cBhvr>
                                    </p:cmd>
                                  </p:childTnLst>
                                </p:cTn>
                              </p:par>
                            </p:childTnLst>
                          </p:cTn>
                        </p:par>
                      </p:childTnLst>
                    </p:cTn>
                  </p:par>
                </p:childTnLst>
              </p:cTn>
              <p:nextCondLst>
                <p:cond evt="onClick" delay="0">
                  <p:tgtEl>
                    <p:spTgt spid="3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二等辺三角形 13">
            <a:extLst>
              <a:ext uri="{FF2B5EF4-FFF2-40B4-BE49-F238E27FC236}">
                <a16:creationId xmlns:a16="http://schemas.microsoft.com/office/drawing/2014/main" id="{4F26E969-8D69-40E4-A71F-127CB1DFD78C}"/>
              </a:ext>
            </a:extLst>
          </p:cNvPr>
          <p:cNvSpPr/>
          <p:nvPr/>
        </p:nvSpPr>
        <p:spPr>
          <a:xfrm rot="5400000">
            <a:off x="1977651" y="2024845"/>
            <a:ext cx="3838489" cy="3400073"/>
          </a:xfrm>
          <a:prstGeom prst="triangle">
            <a:avLst>
              <a:gd name="adj" fmla="val 45781"/>
            </a:avLst>
          </a:prstGeom>
          <a:solidFill>
            <a:srgbClr val="FEEC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8" name="図 7">
            <a:extLst>
              <a:ext uri="{FF2B5EF4-FFF2-40B4-BE49-F238E27FC236}">
                <a16:creationId xmlns:a16="http://schemas.microsoft.com/office/drawing/2014/main" id="{8307E366-6878-4823-92EB-CDD13C2B660C}"/>
              </a:ext>
            </a:extLst>
          </p:cNvPr>
          <p:cNvPicPr>
            <a:picLocks noChangeAspect="1"/>
          </p:cNvPicPr>
          <p:nvPr/>
        </p:nvPicPr>
        <p:blipFill>
          <a:blip r:embed="rId2"/>
          <a:stretch>
            <a:fillRect/>
          </a:stretch>
        </p:blipFill>
        <p:spPr>
          <a:xfrm>
            <a:off x="2970363" y="1387086"/>
            <a:ext cx="7666008" cy="4312129"/>
          </a:xfrm>
          <a:prstGeom prst="rect">
            <a:avLst/>
          </a:prstGeom>
        </p:spPr>
      </p:pic>
      <p:sp>
        <p:nvSpPr>
          <p:cNvPr id="3" name="スライド番号プレースホルダー 2">
            <a:extLst>
              <a:ext uri="{FF2B5EF4-FFF2-40B4-BE49-F238E27FC236}">
                <a16:creationId xmlns:a16="http://schemas.microsoft.com/office/drawing/2014/main" id="{CFB491EE-58D6-4A7F-87BC-1581BDFFC64F}"/>
              </a:ext>
            </a:extLst>
          </p:cNvPr>
          <p:cNvSpPr>
            <a:spLocks noGrp="1"/>
          </p:cNvSpPr>
          <p:nvPr>
            <p:ph type="sldNum" sz="quarter" idx="12"/>
          </p:nvPr>
        </p:nvSpPr>
        <p:spPr/>
        <p:txBody>
          <a:bodyPr/>
          <a:lstStyle/>
          <a:p>
            <a:fld id="{61879640-5F62-4E0A-A9C8-B40503558107}" type="slidenum">
              <a:rPr kumimoji="1" lang="ja-JP" altLang="en-US" smtClean="0"/>
              <a:t>6</a:t>
            </a:fld>
            <a:endParaRPr kumimoji="1" lang="ja-JP" altLang="en-US"/>
          </a:p>
        </p:txBody>
      </p:sp>
      <p:sp>
        <p:nvSpPr>
          <p:cNvPr id="6" name="四角形: 角を丸くする 5">
            <a:extLst>
              <a:ext uri="{FF2B5EF4-FFF2-40B4-BE49-F238E27FC236}">
                <a16:creationId xmlns:a16="http://schemas.microsoft.com/office/drawing/2014/main" id="{43B3F6AD-1F5E-4010-A285-14A40F1EB1CD}"/>
              </a:ext>
            </a:extLst>
          </p:cNvPr>
          <p:cNvSpPr/>
          <p:nvPr/>
        </p:nvSpPr>
        <p:spPr>
          <a:xfrm>
            <a:off x="2872597" y="2087591"/>
            <a:ext cx="2958860" cy="3274583"/>
          </a:xfrm>
          <a:prstGeom prst="roundRect">
            <a:avLst>
              <a:gd name="adj" fmla="val 13855"/>
            </a:avLst>
          </a:prstGeom>
          <a:solidFill>
            <a:srgbClr val="FFFF00">
              <a:alpha val="37000"/>
            </a:srgbClr>
          </a:solidFill>
          <a:ln w="952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8A2CBCB9-24B2-4BE3-A5CF-9970DC93B3E4}"/>
              </a:ext>
            </a:extLst>
          </p:cNvPr>
          <p:cNvSpPr/>
          <p:nvPr/>
        </p:nvSpPr>
        <p:spPr>
          <a:xfrm>
            <a:off x="474453" y="-8626"/>
            <a:ext cx="4347713" cy="681486"/>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dirty="0">
                <a:latin typeface="源ノ角ゴシック JP Heavy" panose="020B0A00000000000000" pitchFamily="34" charset="-128"/>
                <a:ea typeface="源ノ角ゴシック JP Heavy" panose="020B0A00000000000000" pitchFamily="34" charset="-128"/>
              </a:rPr>
              <a:t>構造解析の手法</a:t>
            </a:r>
            <a:endParaRPr kumimoji="1" lang="ja-JP" altLang="en-US" sz="2000" dirty="0">
              <a:latin typeface="源ノ角ゴシック JP Heavy" panose="020B0A00000000000000" pitchFamily="34" charset="-128"/>
              <a:ea typeface="源ノ角ゴシック JP Heavy" panose="020B0A00000000000000" pitchFamily="34" charset="-128"/>
            </a:endParaRPr>
          </a:p>
        </p:txBody>
      </p:sp>
      <p:sp>
        <p:nvSpPr>
          <p:cNvPr id="10" name="四角形: 角を丸くする 9">
            <a:extLst>
              <a:ext uri="{FF2B5EF4-FFF2-40B4-BE49-F238E27FC236}">
                <a16:creationId xmlns:a16="http://schemas.microsoft.com/office/drawing/2014/main" id="{8278D596-47C9-452C-865E-C38D51A88990}"/>
              </a:ext>
            </a:extLst>
          </p:cNvPr>
          <p:cNvSpPr/>
          <p:nvPr/>
        </p:nvSpPr>
        <p:spPr>
          <a:xfrm>
            <a:off x="781452" y="1805637"/>
            <a:ext cx="1548353" cy="1142385"/>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latin typeface="源ノ角ゴシック JP Medium" panose="020B0600000000000000" pitchFamily="34" charset="-128"/>
                <a:ea typeface="源ノ角ゴシック JP Medium" panose="020B0600000000000000" pitchFamily="34" charset="-128"/>
              </a:rPr>
              <a:t>X</a:t>
            </a:r>
            <a:r>
              <a:rPr lang="ja-JP" altLang="en-US" sz="1400" dirty="0">
                <a:latin typeface="源ノ角ゴシック JP Medium" panose="020B0600000000000000" pitchFamily="34" charset="-128"/>
                <a:ea typeface="源ノ角ゴシック JP Medium" panose="020B0600000000000000" pitchFamily="34" charset="-128"/>
              </a:rPr>
              <a:t>線結晶構造解析</a:t>
            </a:r>
            <a:endParaRPr kumimoji="1" lang="ja-JP" altLang="en-US" sz="1400" dirty="0">
              <a:latin typeface="源ノ角ゴシック JP Medium" panose="020B0600000000000000" pitchFamily="34" charset="-128"/>
              <a:ea typeface="源ノ角ゴシック JP Medium" panose="020B0600000000000000" pitchFamily="34" charset="-128"/>
            </a:endParaRPr>
          </a:p>
        </p:txBody>
      </p:sp>
      <p:sp>
        <p:nvSpPr>
          <p:cNvPr id="12" name="四角形: 角を丸くする 11">
            <a:extLst>
              <a:ext uri="{FF2B5EF4-FFF2-40B4-BE49-F238E27FC236}">
                <a16:creationId xmlns:a16="http://schemas.microsoft.com/office/drawing/2014/main" id="{9BD72CFA-7FC5-4ECE-B03D-E44805BCBF50}"/>
              </a:ext>
            </a:extLst>
          </p:cNvPr>
          <p:cNvSpPr/>
          <p:nvPr/>
        </p:nvSpPr>
        <p:spPr>
          <a:xfrm>
            <a:off x="781451" y="3269239"/>
            <a:ext cx="1548353" cy="1026098"/>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latin typeface="源ノ角ゴシック JP Medium" panose="020B0600000000000000" pitchFamily="34" charset="-128"/>
                <a:ea typeface="源ノ角ゴシック JP Medium" panose="020B0600000000000000" pitchFamily="34" charset="-128"/>
              </a:rPr>
              <a:t>NMR</a:t>
            </a:r>
            <a:r>
              <a:rPr kumimoji="1" lang="ja-JP" altLang="en-US" sz="1400" dirty="0">
                <a:latin typeface="源ノ角ゴシック JP Medium" panose="020B0600000000000000" pitchFamily="34" charset="-128"/>
                <a:ea typeface="源ノ角ゴシック JP Medium" panose="020B0600000000000000" pitchFamily="34" charset="-128"/>
              </a:rPr>
              <a:t>構造解析</a:t>
            </a:r>
          </a:p>
        </p:txBody>
      </p:sp>
      <p:sp>
        <p:nvSpPr>
          <p:cNvPr id="13" name="四角形: 角を丸くする 12">
            <a:extLst>
              <a:ext uri="{FF2B5EF4-FFF2-40B4-BE49-F238E27FC236}">
                <a16:creationId xmlns:a16="http://schemas.microsoft.com/office/drawing/2014/main" id="{B37392C2-1DBB-42D6-87CB-680DE55475F6}"/>
              </a:ext>
            </a:extLst>
          </p:cNvPr>
          <p:cNvSpPr/>
          <p:nvPr/>
        </p:nvSpPr>
        <p:spPr>
          <a:xfrm>
            <a:off x="781452" y="4616554"/>
            <a:ext cx="1548353" cy="914793"/>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latin typeface="源ノ角ゴシック JP Medium" panose="020B0600000000000000" pitchFamily="34" charset="-128"/>
                <a:ea typeface="源ノ角ゴシック JP Medium" panose="020B0600000000000000" pitchFamily="34" charset="-128"/>
              </a:rPr>
              <a:t>電子顕微鏡</a:t>
            </a:r>
            <a:endParaRPr kumimoji="1" lang="ja-JP" altLang="en-US" sz="1400" dirty="0">
              <a:latin typeface="源ノ角ゴシック JP Medium" panose="020B0600000000000000" pitchFamily="34" charset="-128"/>
              <a:ea typeface="源ノ角ゴシック JP Medium" panose="020B0600000000000000" pitchFamily="34" charset="-128"/>
            </a:endParaRPr>
          </a:p>
        </p:txBody>
      </p:sp>
    </p:spTree>
    <p:extLst>
      <p:ext uri="{BB962C8B-B14F-4D97-AF65-F5344CB8AC3E}">
        <p14:creationId xmlns:p14="http://schemas.microsoft.com/office/powerpoint/2010/main" val="451530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四角形: 角を丸くする 13">
            <a:extLst>
              <a:ext uri="{FF2B5EF4-FFF2-40B4-BE49-F238E27FC236}">
                <a16:creationId xmlns:a16="http://schemas.microsoft.com/office/drawing/2014/main" id="{7DD10EE3-A1D3-4700-A154-C2C3DC4562C9}"/>
              </a:ext>
            </a:extLst>
          </p:cNvPr>
          <p:cNvSpPr/>
          <p:nvPr/>
        </p:nvSpPr>
        <p:spPr>
          <a:xfrm>
            <a:off x="2534729" y="3923389"/>
            <a:ext cx="7122542" cy="2447187"/>
          </a:xfrm>
          <a:prstGeom prst="roundRect">
            <a:avLst>
              <a:gd name="adj" fmla="val 0"/>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源ノ角ゴシック JP Medium" panose="020B0600000000000000" pitchFamily="34" charset="-128"/>
              <a:ea typeface="源ノ角ゴシック JP Medium" panose="020B0600000000000000" pitchFamily="34" charset="-128"/>
            </a:endParaRPr>
          </a:p>
        </p:txBody>
      </p:sp>
      <p:sp>
        <p:nvSpPr>
          <p:cNvPr id="13" name="四角形: 角を丸くする 12">
            <a:extLst>
              <a:ext uri="{FF2B5EF4-FFF2-40B4-BE49-F238E27FC236}">
                <a16:creationId xmlns:a16="http://schemas.microsoft.com/office/drawing/2014/main" id="{56BD74F7-4AEE-4184-8090-E8036F6831B8}"/>
              </a:ext>
            </a:extLst>
          </p:cNvPr>
          <p:cNvSpPr/>
          <p:nvPr/>
        </p:nvSpPr>
        <p:spPr>
          <a:xfrm>
            <a:off x="2534729" y="1089643"/>
            <a:ext cx="7122542" cy="2447187"/>
          </a:xfrm>
          <a:prstGeom prst="roundRect">
            <a:avLst>
              <a:gd name="adj" fmla="val 0"/>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源ノ角ゴシック JP Medium" panose="020B0600000000000000" pitchFamily="34" charset="-128"/>
              <a:ea typeface="源ノ角ゴシック JP Medium" panose="020B0600000000000000" pitchFamily="34" charset="-128"/>
            </a:endParaRPr>
          </a:p>
        </p:txBody>
      </p:sp>
      <p:sp>
        <p:nvSpPr>
          <p:cNvPr id="3" name="スライド番号プレースホルダー 2">
            <a:extLst>
              <a:ext uri="{FF2B5EF4-FFF2-40B4-BE49-F238E27FC236}">
                <a16:creationId xmlns:a16="http://schemas.microsoft.com/office/drawing/2014/main" id="{84C46673-E138-469E-A7AF-2070711A8CD9}"/>
              </a:ext>
            </a:extLst>
          </p:cNvPr>
          <p:cNvSpPr>
            <a:spLocks noGrp="1"/>
          </p:cNvSpPr>
          <p:nvPr>
            <p:ph type="sldNum" sz="quarter" idx="12"/>
          </p:nvPr>
        </p:nvSpPr>
        <p:spPr/>
        <p:txBody>
          <a:bodyPr/>
          <a:lstStyle/>
          <a:p>
            <a:fld id="{61879640-5F62-4E0A-A9C8-B40503558107}" type="slidenum">
              <a:rPr kumimoji="1" lang="ja-JP" altLang="en-US" smtClean="0"/>
              <a:t>7</a:t>
            </a:fld>
            <a:endParaRPr kumimoji="1" lang="ja-JP" altLang="en-US"/>
          </a:p>
        </p:txBody>
      </p:sp>
      <p:sp>
        <p:nvSpPr>
          <p:cNvPr id="4" name="四角形: 角を丸くする 3">
            <a:extLst>
              <a:ext uri="{FF2B5EF4-FFF2-40B4-BE49-F238E27FC236}">
                <a16:creationId xmlns:a16="http://schemas.microsoft.com/office/drawing/2014/main" id="{F76502EF-8C5D-4CC0-A31B-3F77B5808F78}"/>
              </a:ext>
            </a:extLst>
          </p:cNvPr>
          <p:cNvSpPr/>
          <p:nvPr/>
        </p:nvSpPr>
        <p:spPr>
          <a:xfrm>
            <a:off x="474453" y="-8626"/>
            <a:ext cx="4347713" cy="681486"/>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dirty="0">
                <a:latin typeface="源ノ角ゴシック JP Heavy" panose="020B0A00000000000000" pitchFamily="34" charset="-128"/>
                <a:ea typeface="源ノ角ゴシック JP Heavy" panose="020B0A00000000000000" pitchFamily="34" charset="-128"/>
              </a:rPr>
              <a:t>構造解析の手法</a:t>
            </a:r>
            <a:endParaRPr kumimoji="1" lang="ja-JP" altLang="en-US" sz="2000" dirty="0">
              <a:latin typeface="源ノ角ゴシック JP Heavy" panose="020B0A00000000000000" pitchFamily="34" charset="-128"/>
              <a:ea typeface="源ノ角ゴシック JP Heavy" panose="020B0A00000000000000" pitchFamily="34" charset="-128"/>
            </a:endParaRPr>
          </a:p>
        </p:txBody>
      </p:sp>
      <p:sp>
        <p:nvSpPr>
          <p:cNvPr id="5" name="四角形: 角を丸くする 4">
            <a:extLst>
              <a:ext uri="{FF2B5EF4-FFF2-40B4-BE49-F238E27FC236}">
                <a16:creationId xmlns:a16="http://schemas.microsoft.com/office/drawing/2014/main" id="{0A84D8E0-0681-45BE-BD34-D693AE7A133E}"/>
              </a:ext>
            </a:extLst>
          </p:cNvPr>
          <p:cNvSpPr/>
          <p:nvPr/>
        </p:nvSpPr>
        <p:spPr>
          <a:xfrm>
            <a:off x="2534729" y="1089644"/>
            <a:ext cx="2161591" cy="566627"/>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latin typeface="源ノ角ゴシック JP Medium" panose="020B0600000000000000" pitchFamily="34" charset="-128"/>
                <a:ea typeface="源ノ角ゴシック JP Medium" panose="020B0600000000000000" pitchFamily="34" charset="-128"/>
              </a:rPr>
              <a:t>X</a:t>
            </a:r>
            <a:r>
              <a:rPr lang="ja-JP" altLang="en-US" sz="1400" dirty="0">
                <a:latin typeface="源ノ角ゴシック JP Medium" panose="020B0600000000000000" pitchFamily="34" charset="-128"/>
                <a:ea typeface="源ノ角ゴシック JP Medium" panose="020B0600000000000000" pitchFamily="34" charset="-128"/>
              </a:rPr>
              <a:t>線結晶構造解析</a:t>
            </a:r>
            <a:endParaRPr kumimoji="1" lang="ja-JP" altLang="en-US" sz="1400" dirty="0">
              <a:latin typeface="源ノ角ゴシック JP Medium" panose="020B0600000000000000" pitchFamily="34" charset="-128"/>
              <a:ea typeface="源ノ角ゴシック JP Medium" panose="020B0600000000000000" pitchFamily="34" charset="-128"/>
            </a:endParaRPr>
          </a:p>
        </p:txBody>
      </p:sp>
      <p:sp>
        <p:nvSpPr>
          <p:cNvPr id="6" name="四角形: 角を丸くする 5">
            <a:extLst>
              <a:ext uri="{FF2B5EF4-FFF2-40B4-BE49-F238E27FC236}">
                <a16:creationId xmlns:a16="http://schemas.microsoft.com/office/drawing/2014/main" id="{877F7D9A-566F-460A-A986-0F8BD089696F}"/>
              </a:ext>
            </a:extLst>
          </p:cNvPr>
          <p:cNvSpPr/>
          <p:nvPr/>
        </p:nvSpPr>
        <p:spPr>
          <a:xfrm>
            <a:off x="2534729" y="3923389"/>
            <a:ext cx="2250924" cy="571192"/>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latin typeface="源ノ角ゴシック JP Medium" panose="020B0600000000000000" pitchFamily="34" charset="-128"/>
                <a:ea typeface="源ノ角ゴシック JP Medium" panose="020B0600000000000000" pitchFamily="34" charset="-128"/>
              </a:rPr>
              <a:t>NMR</a:t>
            </a:r>
            <a:r>
              <a:rPr kumimoji="1" lang="ja-JP" altLang="en-US" sz="1400" dirty="0">
                <a:latin typeface="源ノ角ゴシック JP Medium" panose="020B0600000000000000" pitchFamily="34" charset="-128"/>
                <a:ea typeface="源ノ角ゴシック JP Medium" panose="020B0600000000000000" pitchFamily="34" charset="-128"/>
              </a:rPr>
              <a:t>構造解析</a:t>
            </a:r>
          </a:p>
        </p:txBody>
      </p:sp>
      <p:sp>
        <p:nvSpPr>
          <p:cNvPr id="8" name="四角形: 角を丸くする 7">
            <a:extLst>
              <a:ext uri="{FF2B5EF4-FFF2-40B4-BE49-F238E27FC236}">
                <a16:creationId xmlns:a16="http://schemas.microsoft.com/office/drawing/2014/main" id="{6ED48CA7-87C2-4646-9FAB-B6E566F90204}"/>
              </a:ext>
            </a:extLst>
          </p:cNvPr>
          <p:cNvSpPr/>
          <p:nvPr/>
        </p:nvSpPr>
        <p:spPr>
          <a:xfrm>
            <a:off x="3118449" y="1823253"/>
            <a:ext cx="5955102" cy="11423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結晶化した分子に</a:t>
            </a:r>
            <a:r>
              <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rPr>
              <a:t>X</a:t>
            </a: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線を照射</a:t>
            </a:r>
            <a:endPar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a:p>
            <a:pPr marL="285750" indent="-285750">
              <a:lnSpc>
                <a:spcPct val="150000"/>
              </a:lnSpc>
              <a:buFont typeface="Arial" panose="020B0604020202020204" pitchFamily="34" charset="0"/>
              <a:buChar char="•"/>
            </a:pP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核種ごとに違う方向に散乱される性質を使って構造を決定する方法</a:t>
            </a:r>
            <a:endPar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p:txBody>
      </p:sp>
      <p:sp>
        <p:nvSpPr>
          <p:cNvPr id="9" name="四角形: 角を丸くする 8">
            <a:extLst>
              <a:ext uri="{FF2B5EF4-FFF2-40B4-BE49-F238E27FC236}">
                <a16:creationId xmlns:a16="http://schemas.microsoft.com/office/drawing/2014/main" id="{2BD18338-51CF-4ABD-8909-DA069238EB14}"/>
              </a:ext>
            </a:extLst>
          </p:cNvPr>
          <p:cNvSpPr/>
          <p:nvPr/>
        </p:nvSpPr>
        <p:spPr>
          <a:xfrm>
            <a:off x="3285084" y="4651706"/>
            <a:ext cx="5621832" cy="11423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磁場中の原子に</a:t>
            </a:r>
            <a:r>
              <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rPr>
              <a:t>60MHz~1GHz</a:t>
            </a: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の電磁波を加えると、その核種に固有な周波数で共鳴現象が起こる</a:t>
            </a:r>
            <a:endParaRPr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a:p>
            <a:pPr marL="285750" indent="-285750">
              <a:lnSpc>
                <a:spcPct val="150000"/>
              </a:lnSpc>
              <a:buFont typeface="Arial" panose="020B0604020202020204" pitchFamily="34" charset="0"/>
              <a:buChar char="•"/>
            </a:pP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この性質を使って構造決定する方法</a:t>
            </a:r>
            <a:endParaRPr kumimoji="1"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p:txBody>
      </p:sp>
      <p:pic>
        <p:nvPicPr>
          <p:cNvPr id="16" name="図 15" descr="ダイアグラム&#10;&#10;自動的に生成された説明">
            <a:extLst>
              <a:ext uri="{FF2B5EF4-FFF2-40B4-BE49-F238E27FC236}">
                <a16:creationId xmlns:a16="http://schemas.microsoft.com/office/drawing/2014/main" id="{7B7B0750-8D35-4B81-9017-413CB8DF5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8278" y="3899418"/>
            <a:ext cx="3012440" cy="2409951"/>
          </a:xfrm>
          <a:prstGeom prst="rect">
            <a:avLst/>
          </a:prstGeom>
          <a:ln>
            <a:solidFill>
              <a:schemeClr val="bg1">
                <a:lumMod val="65000"/>
              </a:schemeClr>
            </a:solidFill>
          </a:ln>
        </p:spPr>
      </p:pic>
      <p:sp>
        <p:nvSpPr>
          <p:cNvPr id="17" name="四角形: 角を丸くする 16">
            <a:extLst>
              <a:ext uri="{FF2B5EF4-FFF2-40B4-BE49-F238E27FC236}">
                <a16:creationId xmlns:a16="http://schemas.microsoft.com/office/drawing/2014/main" id="{8974C389-E04F-4058-B8B6-818E6DAAE4A3}"/>
              </a:ext>
            </a:extLst>
          </p:cNvPr>
          <p:cNvSpPr/>
          <p:nvPr/>
        </p:nvSpPr>
        <p:spPr>
          <a:xfrm>
            <a:off x="9285731" y="6506803"/>
            <a:ext cx="2993290" cy="330308"/>
          </a:xfrm>
          <a:prstGeom prst="roundRect">
            <a:avLst>
              <a:gd name="adj" fmla="val 53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050" dirty="0">
                <a:solidFill>
                  <a:schemeClr val="tx1"/>
                </a:solidFill>
                <a:latin typeface="源ノ角ゴシック JP Medium" panose="020B0600000000000000" pitchFamily="34" charset="-128"/>
                <a:ea typeface="源ノ角ゴシック JP Medium" panose="020B0600000000000000" pitchFamily="34" charset="-128"/>
              </a:rPr>
              <a:t>日本分析機器工業会ホームページから借用</a:t>
            </a:r>
            <a:endParaRPr kumimoji="1" lang="ja-JP" altLang="en-US" sz="1050" dirty="0">
              <a:solidFill>
                <a:schemeClr val="tx1"/>
              </a:solidFill>
              <a:latin typeface="源ノ角ゴシック JP Medium" panose="020B0600000000000000" pitchFamily="34" charset="-128"/>
              <a:ea typeface="源ノ角ゴシック JP Medium" panose="020B0600000000000000" pitchFamily="34" charset="-128"/>
            </a:endParaRPr>
          </a:p>
        </p:txBody>
      </p:sp>
    </p:spTree>
    <p:extLst>
      <p:ext uri="{BB962C8B-B14F-4D97-AF65-F5344CB8AC3E}">
        <p14:creationId xmlns:p14="http://schemas.microsoft.com/office/powerpoint/2010/main" val="1029905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5A19CDA4-16B9-45DD-82A6-25C2BA12253B}"/>
              </a:ext>
            </a:extLst>
          </p:cNvPr>
          <p:cNvSpPr>
            <a:spLocks noGrp="1"/>
          </p:cNvSpPr>
          <p:nvPr>
            <p:ph type="sldNum" sz="quarter" idx="12"/>
          </p:nvPr>
        </p:nvSpPr>
        <p:spPr/>
        <p:txBody>
          <a:bodyPr/>
          <a:lstStyle/>
          <a:p>
            <a:fld id="{61879640-5F62-4E0A-A9C8-B40503558107}" type="slidenum">
              <a:rPr kumimoji="1" lang="ja-JP" altLang="en-US" smtClean="0"/>
              <a:t>8</a:t>
            </a:fld>
            <a:endParaRPr kumimoji="1" lang="ja-JP" altLang="en-US"/>
          </a:p>
        </p:txBody>
      </p:sp>
      <p:sp>
        <p:nvSpPr>
          <p:cNvPr id="5" name="四角形: 角を丸くする 4">
            <a:extLst>
              <a:ext uri="{FF2B5EF4-FFF2-40B4-BE49-F238E27FC236}">
                <a16:creationId xmlns:a16="http://schemas.microsoft.com/office/drawing/2014/main" id="{4830EC8C-05B6-44F4-B139-BCE5A0528B20}"/>
              </a:ext>
            </a:extLst>
          </p:cNvPr>
          <p:cNvSpPr/>
          <p:nvPr/>
        </p:nvSpPr>
        <p:spPr>
          <a:xfrm>
            <a:off x="2571242" y="1018326"/>
            <a:ext cx="7122542" cy="2447187"/>
          </a:xfrm>
          <a:prstGeom prst="roundRect">
            <a:avLst>
              <a:gd name="adj" fmla="val 0"/>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源ノ角ゴシック JP Medium" panose="020B0600000000000000" pitchFamily="34" charset="-128"/>
              <a:ea typeface="源ノ角ゴシック JP Medium" panose="020B0600000000000000" pitchFamily="34" charset="-128"/>
            </a:endParaRPr>
          </a:p>
        </p:txBody>
      </p:sp>
      <p:sp>
        <p:nvSpPr>
          <p:cNvPr id="6" name="四角形: 角を丸くする 5">
            <a:extLst>
              <a:ext uri="{FF2B5EF4-FFF2-40B4-BE49-F238E27FC236}">
                <a16:creationId xmlns:a16="http://schemas.microsoft.com/office/drawing/2014/main" id="{F13E6206-D0DB-47B4-9033-CB90E917B279}"/>
              </a:ext>
            </a:extLst>
          </p:cNvPr>
          <p:cNvSpPr/>
          <p:nvPr/>
        </p:nvSpPr>
        <p:spPr>
          <a:xfrm>
            <a:off x="2571242" y="1018326"/>
            <a:ext cx="2250924" cy="571192"/>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latin typeface="源ノ角ゴシック JP Medium" panose="020B0600000000000000" pitchFamily="34" charset="-128"/>
                <a:ea typeface="源ノ角ゴシック JP Medium" panose="020B0600000000000000" pitchFamily="34" charset="-128"/>
              </a:rPr>
              <a:t>電子顕微鏡</a:t>
            </a:r>
            <a:endParaRPr kumimoji="1" lang="ja-JP" altLang="en-US" sz="1400" dirty="0">
              <a:latin typeface="源ノ角ゴシック JP Medium" panose="020B0600000000000000" pitchFamily="34" charset="-128"/>
              <a:ea typeface="源ノ角ゴシック JP Medium" panose="020B0600000000000000" pitchFamily="34" charset="-128"/>
            </a:endParaRPr>
          </a:p>
        </p:txBody>
      </p:sp>
      <p:sp>
        <p:nvSpPr>
          <p:cNvPr id="7" name="四角形: 角を丸くする 6">
            <a:extLst>
              <a:ext uri="{FF2B5EF4-FFF2-40B4-BE49-F238E27FC236}">
                <a16:creationId xmlns:a16="http://schemas.microsoft.com/office/drawing/2014/main" id="{8CF29E72-E399-4D4C-ACD7-2C1CDF0A49F4}"/>
              </a:ext>
            </a:extLst>
          </p:cNvPr>
          <p:cNvSpPr/>
          <p:nvPr/>
        </p:nvSpPr>
        <p:spPr>
          <a:xfrm>
            <a:off x="3079477" y="1781147"/>
            <a:ext cx="6106071" cy="11423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kumimoji="1" lang="ja-JP" altLang="en-US" sz="1400" dirty="0">
                <a:solidFill>
                  <a:schemeClr val="tx1"/>
                </a:solidFill>
                <a:latin typeface="源ノ角ゴシック JP Medium" panose="020B0600000000000000" pitchFamily="34" charset="-128"/>
                <a:ea typeface="源ノ角ゴシック JP Medium" panose="020B0600000000000000" pitchFamily="34" charset="-128"/>
              </a:rPr>
              <a:t>真空中の分子サンプルに電子線を照射して透過してくる電子を捉えることで</a:t>
            </a: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写像を得て構造を決定する方法</a:t>
            </a:r>
            <a:endParaRPr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a:p>
            <a:pPr marL="285750" indent="-285750">
              <a:lnSpc>
                <a:spcPct val="150000"/>
              </a:lnSpc>
              <a:buFont typeface="Arial" panose="020B0604020202020204" pitchFamily="34" charset="0"/>
              <a:buChar char="•"/>
            </a:pP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透過してくる電子ではなく反射電子や２次電子を捉えるものもある</a:t>
            </a:r>
            <a:endParaRPr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p:txBody>
      </p:sp>
      <p:sp>
        <p:nvSpPr>
          <p:cNvPr id="8" name="四角形: 角を丸くする 7">
            <a:extLst>
              <a:ext uri="{FF2B5EF4-FFF2-40B4-BE49-F238E27FC236}">
                <a16:creationId xmlns:a16="http://schemas.microsoft.com/office/drawing/2014/main" id="{F7CA543C-C36B-447A-8735-38D008457F68}"/>
              </a:ext>
            </a:extLst>
          </p:cNvPr>
          <p:cNvSpPr/>
          <p:nvPr/>
        </p:nvSpPr>
        <p:spPr>
          <a:xfrm>
            <a:off x="2571242" y="3836259"/>
            <a:ext cx="7122542" cy="2447187"/>
          </a:xfrm>
          <a:prstGeom prst="roundRect">
            <a:avLst>
              <a:gd name="adj" fmla="val 0"/>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sz="1400" dirty="0">
              <a:latin typeface="源ノ角ゴシック JP Medium" panose="020B0600000000000000" pitchFamily="34" charset="-128"/>
              <a:ea typeface="源ノ角ゴシック JP Medium" panose="020B0600000000000000" pitchFamily="34" charset="-128"/>
            </a:endParaRPr>
          </a:p>
        </p:txBody>
      </p:sp>
      <p:sp>
        <p:nvSpPr>
          <p:cNvPr id="9" name="四角形: 角を丸くする 8">
            <a:extLst>
              <a:ext uri="{FF2B5EF4-FFF2-40B4-BE49-F238E27FC236}">
                <a16:creationId xmlns:a16="http://schemas.microsoft.com/office/drawing/2014/main" id="{87D6812D-D13C-402C-81E0-3770AE6366AE}"/>
              </a:ext>
            </a:extLst>
          </p:cNvPr>
          <p:cNvSpPr/>
          <p:nvPr/>
        </p:nvSpPr>
        <p:spPr>
          <a:xfrm>
            <a:off x="2571242" y="3836259"/>
            <a:ext cx="2250924" cy="571192"/>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latin typeface="源ノ角ゴシック JP Medium" panose="020B0600000000000000" pitchFamily="34" charset="-128"/>
                <a:ea typeface="源ノ角ゴシック JP Medium" panose="020B0600000000000000" pitchFamily="34" charset="-128"/>
              </a:rPr>
              <a:t>クライオ電子顕微鏡</a:t>
            </a:r>
          </a:p>
        </p:txBody>
      </p:sp>
      <p:sp>
        <p:nvSpPr>
          <p:cNvPr id="10" name="四角形: 角を丸くする 9">
            <a:extLst>
              <a:ext uri="{FF2B5EF4-FFF2-40B4-BE49-F238E27FC236}">
                <a16:creationId xmlns:a16="http://schemas.microsoft.com/office/drawing/2014/main" id="{BD029AE4-E09C-4C89-B749-C6207719D547}"/>
              </a:ext>
            </a:extLst>
          </p:cNvPr>
          <p:cNvSpPr/>
          <p:nvPr/>
        </p:nvSpPr>
        <p:spPr>
          <a:xfrm>
            <a:off x="2927661" y="4599081"/>
            <a:ext cx="6336678" cy="11423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生体分子は周りが水でないと構造を崩してしまう</a:t>
            </a:r>
            <a:endParaRPr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a:p>
            <a:pPr marL="285750" indent="-285750">
              <a:lnSpc>
                <a:spcPct val="150000"/>
              </a:lnSpc>
              <a:buFont typeface="Arial" panose="020B0604020202020204" pitchFamily="34" charset="0"/>
              <a:buChar char="•"/>
            </a:pP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これまで生体分子の構造解析は電子顕微鏡であまり行なわれていなかった</a:t>
            </a:r>
            <a:endParaRPr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a:p>
            <a:pPr marL="285750" indent="-285750">
              <a:lnSpc>
                <a:spcPct val="150000"/>
              </a:lnSpc>
              <a:buFont typeface="Arial" panose="020B0604020202020204" pitchFamily="34" charset="0"/>
              <a:buChar char="•"/>
            </a:pPr>
            <a:r>
              <a:rPr lang="ja-JP" altLang="en-US" sz="1400" dirty="0">
                <a:solidFill>
                  <a:schemeClr val="tx1"/>
                </a:solidFill>
                <a:latin typeface="源ノ角ゴシック JP Medium" panose="020B0600000000000000" pitchFamily="34" charset="-128"/>
                <a:ea typeface="源ノ角ゴシック JP Medium" panose="020B0600000000000000" pitchFamily="34" charset="-128"/>
              </a:rPr>
              <a:t>これを溶液の急速冷凍により生理的な条件を保ち構造解析する方法</a:t>
            </a:r>
            <a:endParaRPr lang="en-US" altLang="ja-JP" sz="1400" dirty="0">
              <a:solidFill>
                <a:schemeClr val="tx1"/>
              </a:solidFill>
              <a:latin typeface="源ノ角ゴシック JP Medium" panose="020B0600000000000000" pitchFamily="34" charset="-128"/>
              <a:ea typeface="源ノ角ゴシック JP Medium" panose="020B0600000000000000" pitchFamily="34" charset="-128"/>
            </a:endParaRPr>
          </a:p>
        </p:txBody>
      </p:sp>
      <p:sp>
        <p:nvSpPr>
          <p:cNvPr id="11" name="四角形: 角を丸くする 10">
            <a:extLst>
              <a:ext uri="{FF2B5EF4-FFF2-40B4-BE49-F238E27FC236}">
                <a16:creationId xmlns:a16="http://schemas.microsoft.com/office/drawing/2014/main" id="{8E09AF31-E0E4-4DC7-9001-3A25EADAD45C}"/>
              </a:ext>
            </a:extLst>
          </p:cNvPr>
          <p:cNvSpPr/>
          <p:nvPr/>
        </p:nvSpPr>
        <p:spPr>
          <a:xfrm>
            <a:off x="474453" y="-8626"/>
            <a:ext cx="4347713" cy="681486"/>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dirty="0">
                <a:latin typeface="源ノ角ゴシック JP Heavy" panose="020B0A00000000000000" pitchFamily="34" charset="-128"/>
                <a:ea typeface="源ノ角ゴシック JP Heavy" panose="020B0A00000000000000" pitchFamily="34" charset="-128"/>
              </a:rPr>
              <a:t>構造解析の手法</a:t>
            </a:r>
            <a:endParaRPr kumimoji="1" lang="ja-JP" altLang="en-US" sz="2000" dirty="0">
              <a:latin typeface="源ノ角ゴシック JP Heavy" panose="020B0A00000000000000" pitchFamily="34" charset="-128"/>
              <a:ea typeface="源ノ角ゴシック JP Heavy" panose="020B0A00000000000000" pitchFamily="34" charset="-128"/>
            </a:endParaRPr>
          </a:p>
        </p:txBody>
      </p:sp>
      <p:pic>
        <p:nvPicPr>
          <p:cNvPr id="15" name="図 14" descr="時計 が含まれている画像&#10;&#10;自動的に生成された説明">
            <a:extLst>
              <a:ext uri="{FF2B5EF4-FFF2-40B4-BE49-F238E27FC236}">
                <a16:creationId xmlns:a16="http://schemas.microsoft.com/office/drawing/2014/main" id="{39244D52-9472-48D6-9547-B51D8497E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4166" y="4965750"/>
            <a:ext cx="2547670" cy="1551432"/>
          </a:xfrm>
          <a:prstGeom prst="rect">
            <a:avLst/>
          </a:prstGeom>
          <a:ln>
            <a:solidFill>
              <a:schemeClr val="bg1">
                <a:lumMod val="75000"/>
              </a:schemeClr>
            </a:solidFill>
          </a:ln>
        </p:spPr>
      </p:pic>
      <p:pic>
        <p:nvPicPr>
          <p:cNvPr id="17" name="図 16" descr="モダンなキッチン&#10;&#10;中程度の精度で自動的に生成された説明">
            <a:extLst>
              <a:ext uri="{FF2B5EF4-FFF2-40B4-BE49-F238E27FC236}">
                <a16:creationId xmlns:a16="http://schemas.microsoft.com/office/drawing/2014/main" id="{D15DB53D-3EF7-4939-80DD-D08F52944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53" y="3788767"/>
            <a:ext cx="1712703" cy="2684636"/>
          </a:xfrm>
          <a:prstGeom prst="rect">
            <a:avLst/>
          </a:prstGeom>
        </p:spPr>
      </p:pic>
      <p:sp>
        <p:nvSpPr>
          <p:cNvPr id="19" name="テキスト ボックス 18">
            <a:extLst>
              <a:ext uri="{FF2B5EF4-FFF2-40B4-BE49-F238E27FC236}">
                <a16:creationId xmlns:a16="http://schemas.microsoft.com/office/drawing/2014/main" id="{6E8B93E1-E377-4965-8917-184102C03E4C}"/>
              </a:ext>
            </a:extLst>
          </p:cNvPr>
          <p:cNvSpPr txBox="1"/>
          <p:nvPr/>
        </p:nvSpPr>
        <p:spPr>
          <a:xfrm>
            <a:off x="8189778" y="6609347"/>
            <a:ext cx="4221192" cy="261610"/>
          </a:xfrm>
          <a:prstGeom prst="rect">
            <a:avLst/>
          </a:prstGeom>
          <a:noFill/>
        </p:spPr>
        <p:txBody>
          <a:bodyPr wrap="square">
            <a:spAutoFit/>
          </a:bodyPr>
          <a:lstStyle/>
          <a:p>
            <a:r>
              <a:rPr lang="en-US" altLang="ja-JP" sz="1050" dirty="0">
                <a:latin typeface="源ノ角ゴシック JP Medium" panose="020B0600000000000000" pitchFamily="34" charset="-128"/>
                <a:ea typeface="源ノ角ゴシック JP Medium" panose="020B0600000000000000" pitchFamily="34" charset="-128"/>
              </a:rPr>
              <a:t>*1,2 </a:t>
            </a:r>
            <a:r>
              <a:rPr lang="ja-JP" altLang="en-US" sz="1050" dirty="0">
                <a:latin typeface="源ノ角ゴシック JP Medium" panose="020B0600000000000000" pitchFamily="34" charset="-128"/>
                <a:ea typeface="源ノ角ゴシック JP Medium" panose="020B0600000000000000" pitchFamily="34" charset="-128"/>
              </a:rPr>
              <a:t>成田 哲博</a:t>
            </a:r>
            <a:r>
              <a:rPr lang="en-US" altLang="ja-JP" sz="1050" dirty="0">
                <a:latin typeface="源ノ角ゴシック JP Medium" panose="020B0600000000000000" pitchFamily="34" charset="-128"/>
                <a:ea typeface="源ノ角ゴシック JP Medium" panose="020B0600000000000000" pitchFamily="34" charset="-128"/>
              </a:rPr>
              <a:t> </a:t>
            </a:r>
            <a:r>
              <a:rPr lang="ja-JP" altLang="en-US" sz="1050" dirty="0">
                <a:latin typeface="源ノ角ゴシック JP Medium" panose="020B0600000000000000" pitchFamily="34" charset="-128"/>
                <a:ea typeface="源ノ角ゴシック JP Medium" panose="020B0600000000000000" pitchFamily="34" charset="-128"/>
              </a:rPr>
              <a:t>名古屋大学理学系研究科構造生物学研究センター</a:t>
            </a:r>
          </a:p>
        </p:txBody>
      </p:sp>
      <p:sp>
        <p:nvSpPr>
          <p:cNvPr id="20" name="テキスト ボックス 19">
            <a:extLst>
              <a:ext uri="{FF2B5EF4-FFF2-40B4-BE49-F238E27FC236}">
                <a16:creationId xmlns:a16="http://schemas.microsoft.com/office/drawing/2014/main" id="{527C02DE-3A6B-482C-8582-181427DDC7C9}"/>
              </a:ext>
            </a:extLst>
          </p:cNvPr>
          <p:cNvSpPr txBox="1"/>
          <p:nvPr/>
        </p:nvSpPr>
        <p:spPr>
          <a:xfrm>
            <a:off x="2170334" y="6288200"/>
            <a:ext cx="293298" cy="261610"/>
          </a:xfrm>
          <a:prstGeom prst="rect">
            <a:avLst/>
          </a:prstGeom>
          <a:noFill/>
        </p:spPr>
        <p:txBody>
          <a:bodyPr wrap="square">
            <a:spAutoFit/>
          </a:bodyPr>
          <a:lstStyle/>
          <a:p>
            <a:r>
              <a:rPr lang="en-US" altLang="ja-JP" sz="1100" dirty="0">
                <a:latin typeface="源ノ角ゴシック JP Medium" panose="020B0600000000000000" pitchFamily="34" charset="-128"/>
                <a:ea typeface="源ノ角ゴシック JP Medium" panose="020B0600000000000000" pitchFamily="34" charset="-128"/>
              </a:rPr>
              <a:t>1</a:t>
            </a:r>
            <a:endParaRPr lang="ja-JP" altLang="en-US" sz="1100" dirty="0">
              <a:latin typeface="源ノ角ゴシック JP Medium" panose="020B0600000000000000" pitchFamily="34" charset="-128"/>
              <a:ea typeface="源ノ角ゴシック JP Medium" panose="020B0600000000000000" pitchFamily="34" charset="-128"/>
            </a:endParaRPr>
          </a:p>
        </p:txBody>
      </p:sp>
      <p:sp>
        <p:nvSpPr>
          <p:cNvPr id="21" name="テキスト ボックス 20">
            <a:extLst>
              <a:ext uri="{FF2B5EF4-FFF2-40B4-BE49-F238E27FC236}">
                <a16:creationId xmlns:a16="http://schemas.microsoft.com/office/drawing/2014/main" id="{E79DC69D-71E6-4D84-B8DE-FA3BD134DF9D}"/>
              </a:ext>
            </a:extLst>
          </p:cNvPr>
          <p:cNvSpPr txBox="1"/>
          <p:nvPr/>
        </p:nvSpPr>
        <p:spPr>
          <a:xfrm>
            <a:off x="11884757" y="6274539"/>
            <a:ext cx="293298" cy="261610"/>
          </a:xfrm>
          <a:prstGeom prst="rect">
            <a:avLst/>
          </a:prstGeom>
          <a:noFill/>
        </p:spPr>
        <p:txBody>
          <a:bodyPr wrap="square">
            <a:spAutoFit/>
          </a:bodyPr>
          <a:lstStyle/>
          <a:p>
            <a:r>
              <a:rPr lang="en-US" altLang="ja-JP" sz="1100" dirty="0">
                <a:latin typeface="源ノ角ゴシック JP Medium" panose="020B0600000000000000" pitchFamily="34" charset="-128"/>
                <a:ea typeface="源ノ角ゴシック JP Medium" panose="020B0600000000000000" pitchFamily="34" charset="-128"/>
              </a:rPr>
              <a:t>2</a:t>
            </a:r>
            <a:endParaRPr lang="ja-JP" altLang="en-US" sz="1100" dirty="0">
              <a:latin typeface="源ノ角ゴシック JP Medium" panose="020B0600000000000000" pitchFamily="34" charset="-128"/>
              <a:ea typeface="源ノ角ゴシック JP Medium" panose="020B0600000000000000" pitchFamily="34" charset="-128"/>
            </a:endParaRPr>
          </a:p>
        </p:txBody>
      </p:sp>
    </p:spTree>
    <p:extLst>
      <p:ext uri="{BB962C8B-B14F-4D97-AF65-F5344CB8AC3E}">
        <p14:creationId xmlns:p14="http://schemas.microsoft.com/office/powerpoint/2010/main" val="1863825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4F41EBF-13AC-4763-9586-F7EEE493F5B5}"/>
              </a:ext>
            </a:extLst>
          </p:cNvPr>
          <p:cNvSpPr>
            <a:spLocks noGrp="1"/>
          </p:cNvSpPr>
          <p:nvPr>
            <p:ph type="sldNum" sz="quarter" idx="12"/>
          </p:nvPr>
        </p:nvSpPr>
        <p:spPr/>
        <p:txBody>
          <a:bodyPr/>
          <a:lstStyle/>
          <a:p>
            <a:fld id="{61879640-5F62-4E0A-A9C8-B40503558107}" type="slidenum">
              <a:rPr kumimoji="1" lang="ja-JP" altLang="en-US" smtClean="0"/>
              <a:t>9</a:t>
            </a:fld>
            <a:endParaRPr kumimoji="1" lang="ja-JP" altLang="en-US"/>
          </a:p>
        </p:txBody>
      </p:sp>
      <p:pic>
        <p:nvPicPr>
          <p:cNvPr id="5" name="図 4" descr="グラフ&#10;&#10;自動的に生成された説明">
            <a:extLst>
              <a:ext uri="{FF2B5EF4-FFF2-40B4-BE49-F238E27FC236}">
                <a16:creationId xmlns:a16="http://schemas.microsoft.com/office/drawing/2014/main" id="{3D3C8CE0-BA37-47AD-8F99-9BB3DB2428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279" y="1006619"/>
            <a:ext cx="7250502" cy="5437877"/>
          </a:xfrm>
          <a:prstGeom prst="rect">
            <a:avLst/>
          </a:prstGeom>
        </p:spPr>
      </p:pic>
      <p:sp>
        <p:nvSpPr>
          <p:cNvPr id="6" name="四角形: 角を丸くする 5">
            <a:extLst>
              <a:ext uri="{FF2B5EF4-FFF2-40B4-BE49-F238E27FC236}">
                <a16:creationId xmlns:a16="http://schemas.microsoft.com/office/drawing/2014/main" id="{AB8BE5EC-6986-4D79-BDDB-00ED2E42013D}"/>
              </a:ext>
            </a:extLst>
          </p:cNvPr>
          <p:cNvSpPr/>
          <p:nvPr/>
        </p:nvSpPr>
        <p:spPr>
          <a:xfrm>
            <a:off x="3894221" y="6279342"/>
            <a:ext cx="2993290" cy="330308"/>
          </a:xfrm>
          <a:prstGeom prst="roundRect">
            <a:avLst>
              <a:gd name="adj" fmla="val 53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100" dirty="0">
                <a:solidFill>
                  <a:schemeClr val="tx1"/>
                </a:solidFill>
                <a:latin typeface="源ノ角ゴシック JP Medium" panose="020B0600000000000000" pitchFamily="34" charset="-128"/>
                <a:ea typeface="源ノ角ゴシック JP Medium" panose="020B0600000000000000" pitchFamily="34" charset="-128"/>
              </a:rPr>
              <a:t>東京大学 吉川研究室</a:t>
            </a:r>
            <a:r>
              <a:rPr lang="ja-JP" altLang="en-US" sz="1100" dirty="0">
                <a:solidFill>
                  <a:schemeClr val="tx1"/>
                </a:solidFill>
                <a:latin typeface="源ノ角ゴシック JP Medium" panose="020B0600000000000000" pitchFamily="34" charset="-128"/>
                <a:ea typeface="源ノ角ゴシック JP Medium" panose="020B0600000000000000" pitchFamily="34" charset="-128"/>
              </a:rPr>
              <a:t>ホームページから借用</a:t>
            </a:r>
            <a:endParaRPr kumimoji="1" lang="ja-JP" altLang="en-US" sz="1100" dirty="0">
              <a:solidFill>
                <a:schemeClr val="tx1"/>
              </a:solidFill>
              <a:latin typeface="源ノ角ゴシック JP Medium" panose="020B0600000000000000" pitchFamily="34" charset="-128"/>
              <a:ea typeface="源ノ角ゴシック JP Medium" panose="020B0600000000000000" pitchFamily="34" charset="-128"/>
            </a:endParaRPr>
          </a:p>
        </p:txBody>
      </p:sp>
      <p:sp>
        <p:nvSpPr>
          <p:cNvPr id="7" name="四角形: 角を丸くする 6">
            <a:extLst>
              <a:ext uri="{FF2B5EF4-FFF2-40B4-BE49-F238E27FC236}">
                <a16:creationId xmlns:a16="http://schemas.microsoft.com/office/drawing/2014/main" id="{F10126CA-A36C-486A-896A-20FF72C910C4}"/>
              </a:ext>
            </a:extLst>
          </p:cNvPr>
          <p:cNvSpPr/>
          <p:nvPr/>
        </p:nvSpPr>
        <p:spPr>
          <a:xfrm>
            <a:off x="474453" y="-8626"/>
            <a:ext cx="4347713" cy="681486"/>
          </a:xfrm>
          <a:prstGeom prst="roundRect">
            <a:avLst>
              <a:gd name="adj" fmla="val 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2000" dirty="0">
                <a:latin typeface="源ノ角ゴシック JP Heavy" panose="020B0A00000000000000" pitchFamily="34" charset="-128"/>
                <a:ea typeface="源ノ角ゴシック JP Heavy" panose="020B0A00000000000000" pitchFamily="34" charset="-128"/>
              </a:rPr>
              <a:t>構造解析の手法</a:t>
            </a:r>
            <a:endParaRPr kumimoji="1" lang="ja-JP" altLang="en-US" sz="2000" dirty="0">
              <a:latin typeface="源ノ角ゴシック JP Heavy" panose="020B0A00000000000000" pitchFamily="34" charset="-128"/>
              <a:ea typeface="源ノ角ゴシック JP Heavy" panose="020B0A00000000000000" pitchFamily="34" charset="-128"/>
            </a:endParaRPr>
          </a:p>
        </p:txBody>
      </p:sp>
      <p:pic>
        <p:nvPicPr>
          <p:cNvPr id="9" name="図 8" descr="ロゴ&#10;&#10;中程度の精度で自動的に生成された説明">
            <a:extLst>
              <a:ext uri="{FF2B5EF4-FFF2-40B4-BE49-F238E27FC236}">
                <a16:creationId xmlns:a16="http://schemas.microsoft.com/office/drawing/2014/main" id="{537DCE36-273C-4CBD-863A-C1BFB75DA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0844" y="1715667"/>
            <a:ext cx="2743200" cy="752475"/>
          </a:xfrm>
          <a:prstGeom prst="rect">
            <a:avLst/>
          </a:prstGeom>
        </p:spPr>
      </p:pic>
      <p:sp>
        <p:nvSpPr>
          <p:cNvPr id="10" name="四角形: 角を丸くする 9">
            <a:extLst>
              <a:ext uri="{FF2B5EF4-FFF2-40B4-BE49-F238E27FC236}">
                <a16:creationId xmlns:a16="http://schemas.microsoft.com/office/drawing/2014/main" id="{E91D3AE5-53A9-424F-9707-FA42225FAA58}"/>
              </a:ext>
            </a:extLst>
          </p:cNvPr>
          <p:cNvSpPr/>
          <p:nvPr/>
        </p:nvSpPr>
        <p:spPr>
          <a:xfrm>
            <a:off x="8200844" y="2809905"/>
            <a:ext cx="2743200" cy="752475"/>
          </a:xfrm>
          <a:prstGeom prst="roundRect">
            <a:avLst>
              <a:gd name="adj" fmla="val 0"/>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a:t>
            </a:r>
            <a:r>
              <a:rPr lang="en-US" altLang="ja-JP" sz="1400" b="0" i="0" dirty="0">
                <a:solidFill>
                  <a:schemeClr val="tx1"/>
                </a:solidFill>
                <a:effectLst/>
                <a:latin typeface="Helvetica Neue"/>
              </a:rPr>
              <a:t>184700 Biological Macromolecular Structures”</a:t>
            </a:r>
          </a:p>
        </p:txBody>
      </p:sp>
      <p:sp>
        <p:nvSpPr>
          <p:cNvPr id="11" name="四角形: 角を丸くする 10">
            <a:extLst>
              <a:ext uri="{FF2B5EF4-FFF2-40B4-BE49-F238E27FC236}">
                <a16:creationId xmlns:a16="http://schemas.microsoft.com/office/drawing/2014/main" id="{CE67B5EF-1DE8-4223-B26C-BED2F85B091B}"/>
              </a:ext>
            </a:extLst>
          </p:cNvPr>
          <p:cNvSpPr/>
          <p:nvPr/>
        </p:nvSpPr>
        <p:spPr>
          <a:xfrm>
            <a:off x="8330240" y="3904143"/>
            <a:ext cx="2613804" cy="1009291"/>
          </a:xfrm>
          <a:prstGeom prst="roundRect">
            <a:avLst>
              <a:gd name="adj" fmla="val 0"/>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200" dirty="0">
                <a:latin typeface="源ノ角ゴシック JP Medium" panose="020B0600000000000000" pitchFamily="34" charset="-128"/>
                <a:ea typeface="源ノ角ゴシック JP Medium" panose="020B0600000000000000" pitchFamily="34" charset="-128"/>
              </a:rPr>
              <a:t>今日デモンストレーションで使うデータも</a:t>
            </a:r>
            <a:r>
              <a:rPr lang="en-US" altLang="ja-JP" sz="1200" dirty="0">
                <a:latin typeface="源ノ角ゴシック JP Medium" panose="020B0600000000000000" pitchFamily="34" charset="-128"/>
                <a:ea typeface="源ノ角ゴシック JP Medium" panose="020B0600000000000000" pitchFamily="34" charset="-128"/>
              </a:rPr>
              <a:t>PDB</a:t>
            </a:r>
            <a:r>
              <a:rPr lang="ja-JP" altLang="en-US" sz="1200" dirty="0">
                <a:latin typeface="源ノ角ゴシック JP Medium" panose="020B0600000000000000" pitchFamily="34" charset="-128"/>
                <a:ea typeface="源ノ角ゴシック JP Medium" panose="020B0600000000000000" pitchFamily="34" charset="-128"/>
              </a:rPr>
              <a:t>からダウンロードしたものを使います</a:t>
            </a:r>
            <a:endParaRPr kumimoji="1" lang="ja-JP" altLang="en-US" sz="1200" dirty="0">
              <a:latin typeface="源ノ角ゴシック JP Medium" panose="020B0600000000000000" pitchFamily="34" charset="-128"/>
              <a:ea typeface="源ノ角ゴシック JP Medium" panose="020B0600000000000000" pitchFamily="34" charset="-128"/>
            </a:endParaRPr>
          </a:p>
        </p:txBody>
      </p:sp>
    </p:spTree>
    <p:extLst>
      <p:ext uri="{BB962C8B-B14F-4D97-AF65-F5344CB8AC3E}">
        <p14:creationId xmlns:p14="http://schemas.microsoft.com/office/powerpoint/2010/main" val="303670805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821</TotalTime>
  <Words>860</Words>
  <Application>Microsoft Office PowerPoint</Application>
  <PresentationFormat>ワイド画面</PresentationFormat>
  <Paragraphs>141</Paragraphs>
  <Slides>18</Slides>
  <Notes>0</Notes>
  <HiddenSlides>0</HiddenSlides>
  <MMClips>3</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18</vt:i4>
      </vt:variant>
    </vt:vector>
  </HeadingPairs>
  <TitlesOfParts>
    <vt:vector size="30" baseType="lpstr">
      <vt:lpstr>Helvetica Neue</vt:lpstr>
      <vt:lpstr>源ノ角ゴシック JP Heavy</vt:lpstr>
      <vt:lpstr>源ノ角ゴシック JP Light</vt:lpstr>
      <vt:lpstr>源ノ角ゴシック JP Medium</vt:lpstr>
      <vt:lpstr>凸版文久見出しゴシック Std EB</vt:lpstr>
      <vt:lpstr>游ゴシック</vt:lpstr>
      <vt:lpstr>游ゴシック Light</vt:lpstr>
      <vt:lpstr>Arial</vt:lpstr>
      <vt:lpstr>Cambria Math</vt:lpstr>
      <vt:lpstr>Verdana Pro Cond Light</vt:lpstr>
      <vt:lpstr>Verdana Pro Cond Semibold</vt:lpstr>
      <vt:lpstr>Office テーマ</vt:lpstr>
      <vt:lpstr>MD Simulation/ MD Analysis の実践</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OKUBO Yudai</dc:creator>
  <cp:lastModifiedBy>OKUBO Yudai</cp:lastModifiedBy>
  <cp:revision>64</cp:revision>
  <dcterms:created xsi:type="dcterms:W3CDTF">2021-12-07T16:19:56Z</dcterms:created>
  <dcterms:modified xsi:type="dcterms:W3CDTF">2021-12-08T07:17:35Z</dcterms:modified>
</cp:coreProperties>
</file>